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sldIdLst>
    <p:sldId id="391" r:id="rId2"/>
    <p:sldId id="418" r:id="rId3"/>
    <p:sldId id="471" r:id="rId4"/>
    <p:sldId id="487" r:id="rId5"/>
    <p:sldId id="482" r:id="rId6"/>
    <p:sldId id="484" r:id="rId7"/>
    <p:sldId id="485" r:id="rId8"/>
    <p:sldId id="486" r:id="rId9"/>
    <p:sldId id="506" r:id="rId10"/>
    <p:sldId id="488" r:id="rId11"/>
    <p:sldId id="456" r:id="rId12"/>
    <p:sldId id="490" r:id="rId13"/>
    <p:sldId id="496" r:id="rId14"/>
    <p:sldId id="492" r:id="rId15"/>
    <p:sldId id="491" r:id="rId16"/>
    <p:sldId id="494" r:id="rId17"/>
    <p:sldId id="497" r:id="rId18"/>
    <p:sldId id="495" r:id="rId19"/>
    <p:sldId id="498" r:id="rId20"/>
    <p:sldId id="500" r:id="rId21"/>
    <p:sldId id="501" r:id="rId22"/>
    <p:sldId id="502" r:id="rId23"/>
    <p:sldId id="503" r:id="rId24"/>
    <p:sldId id="504" r:id="rId25"/>
    <p:sldId id="507" r:id="rId26"/>
    <p:sldId id="508" r:id="rId27"/>
    <p:sldId id="509" r:id="rId28"/>
    <p:sldId id="510" r:id="rId29"/>
    <p:sldId id="511" r:id="rId30"/>
    <p:sldId id="512" r:id="rId31"/>
    <p:sldId id="513" r:id="rId32"/>
    <p:sldId id="514" r:id="rId33"/>
    <p:sldId id="515" r:id="rId34"/>
    <p:sldId id="516" r:id="rId35"/>
    <p:sldId id="517" r:id="rId36"/>
    <p:sldId id="518" r:id="rId37"/>
    <p:sldId id="519" r:id="rId38"/>
    <p:sldId id="520" r:id="rId39"/>
    <p:sldId id="521" r:id="rId40"/>
    <p:sldId id="522" r:id="rId41"/>
    <p:sldId id="523" r:id="rId42"/>
    <p:sldId id="524" r:id="rId43"/>
    <p:sldId id="525" r:id="rId44"/>
    <p:sldId id="489" r:id="rId45"/>
    <p:sldId id="499" r:id="rId46"/>
    <p:sldId id="505" r:id="rId47"/>
    <p:sldId id="493" r:id="rId48"/>
    <p:sldId id="480" r:id="rId4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8224"/>
    <a:srgbClr val="0DD5E0"/>
    <a:srgbClr val="262626"/>
    <a:srgbClr val="E00D86"/>
    <a:srgbClr val="5C3A3B"/>
    <a:srgbClr val="0DE07D"/>
    <a:srgbClr val="3EE70D"/>
    <a:srgbClr val="E9E2DB"/>
    <a:srgbClr val="6D7AFF"/>
    <a:srgbClr val="FF7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24" autoAdjust="0"/>
    <p:restoredTop sz="65257" autoAdjust="0"/>
  </p:normalViewPr>
  <p:slideViewPr>
    <p:cSldViewPr snapToGrid="0">
      <p:cViewPr varScale="1">
        <p:scale>
          <a:sx n="99" d="100"/>
          <a:sy n="99" d="100"/>
        </p:scale>
        <p:origin x="96" y="691"/>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g>
</file>

<file path=ppt/media/image10.png>
</file>

<file path=ppt/media/image11.jpg>
</file>

<file path=ppt/media/image12.png>
</file>

<file path=ppt/media/image13.jp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jpg>
</file>

<file path=ppt/media/image22.jpg>
</file>

<file path=ppt/media/image23.png>
</file>

<file path=ppt/media/image24.png>
</file>

<file path=ppt/media/image25.jpg>
</file>

<file path=ppt/media/image26.png>
</file>

<file path=ppt/media/image27.png>
</file>

<file path=ppt/media/image28.jpg>
</file>

<file path=ppt/media/image29.jpg>
</file>

<file path=ppt/media/image3.jpg>
</file>

<file path=ppt/media/image30.jpg>
</file>

<file path=ppt/media/image31.jpg>
</file>

<file path=ppt/media/image32.png>
</file>

<file path=ppt/media/image33.jpg>
</file>

<file path=ppt/media/image34.png>
</file>

<file path=ppt/media/image35.png>
</file>

<file path=ppt/media/image36.jpg>
</file>

<file path=ppt/media/image37.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3A4D60-1B03-4312-9BAA-B4C32F53C11E}" type="datetimeFigureOut">
              <a:rPr lang="fr-FR" smtClean="0"/>
              <a:t>09/04/2023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E9140C-2C58-4C46-BC63-4348D42211EC}" type="slidenum">
              <a:rPr lang="fr-FR" smtClean="0"/>
              <a:t>‹#›</a:t>
            </a:fld>
            <a:endParaRPr lang="fr-FR"/>
          </a:p>
        </p:txBody>
      </p:sp>
    </p:spTree>
    <p:extLst>
      <p:ext uri="{BB962C8B-B14F-4D97-AF65-F5344CB8AC3E}">
        <p14:creationId xmlns:p14="http://schemas.microsoft.com/office/powerpoint/2010/main" val="3282398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err="1">
                <a:solidFill>
                  <a:srgbClr val="D4D4D4"/>
                </a:solidFill>
                <a:effectLst/>
                <a:latin typeface="Consolas" panose="020B0609020204030204" pitchFamily="49" charset="0"/>
              </a:rPr>
              <a:t>Wahou</a:t>
            </a:r>
            <a:r>
              <a:rPr lang="fr-FR" b="0" dirty="0">
                <a:solidFill>
                  <a:srgbClr val="D4D4D4"/>
                </a:solidFill>
                <a:effectLst/>
                <a:latin typeface="Consolas" panose="020B0609020204030204" pitchFamily="49" charset="0"/>
              </a:rPr>
              <a:t>, cela fait vraiment plaisir de voir que vous êtes aussi nombreux à avoir été intéressés par ce sujet 👍 </a:t>
            </a:r>
          </a:p>
          <a:p>
            <a:r>
              <a:rPr lang="fr-FR" b="0" dirty="0">
                <a:solidFill>
                  <a:srgbClr val="D4D4D4"/>
                </a:solidFill>
                <a:effectLst/>
                <a:latin typeface="Consolas" panose="020B0609020204030204" pitchFamily="49" charset="0"/>
              </a:rPr>
              <a:t>Quand j'ai vu le nombre de like sur l'application, je vous garantis que cela fait chaud au </a:t>
            </a:r>
            <a:r>
              <a:rPr lang="fr-FR" b="0" dirty="0" err="1">
                <a:solidFill>
                  <a:srgbClr val="D4D4D4"/>
                </a:solidFill>
                <a:effectLst/>
                <a:latin typeface="Consolas" panose="020B0609020204030204" pitchFamily="49" charset="0"/>
              </a:rPr>
              <a:t>coeur</a:t>
            </a:r>
            <a:r>
              <a:rPr lang="fr-FR" b="0" dirty="0">
                <a:solidFill>
                  <a:srgbClr val="D4D4D4"/>
                </a:solidFill>
                <a:effectLst/>
                <a:latin typeface="Consolas" panose="020B0609020204030204" pitchFamily="49" charset="0"/>
              </a:rPr>
              <a:t>.</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Donc bonjour à toutes et à tous,</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Et bienvenue à ce talk où il va être question de </a:t>
            </a:r>
            <a:r>
              <a:rPr lang="fr-FR" b="1" dirty="0">
                <a:solidFill>
                  <a:srgbClr val="D4D4D4"/>
                </a:solidFill>
                <a:effectLst/>
                <a:latin typeface="Consolas" panose="020B0609020204030204" pitchFamily="49" charset="0"/>
              </a:rPr>
              <a:t>conteneurisation</a:t>
            </a:r>
            <a:r>
              <a:rPr lang="fr-FR" b="0" dirty="0">
                <a:solidFill>
                  <a:srgbClr val="D4D4D4"/>
                </a:solidFill>
                <a:effectLst/>
                <a:latin typeface="Consolas" panose="020B0609020204030204" pitchFamily="49" charset="0"/>
              </a:rPr>
              <a:t>, et plus particulièrement de </a:t>
            </a:r>
            <a:r>
              <a:rPr lang="fr-FR" b="1" dirty="0">
                <a:solidFill>
                  <a:srgbClr val="D4D4D4"/>
                </a:solidFill>
                <a:effectLst/>
                <a:latin typeface="Consolas" panose="020B0609020204030204" pitchFamily="49" charset="0"/>
              </a:rPr>
              <a:t>l'histoire et l'évolution de cette dernière depuis ses débuts</a:t>
            </a:r>
            <a:r>
              <a:rPr lang="fr-FR" b="0" dirty="0">
                <a:solidFill>
                  <a:srgbClr val="D4D4D4"/>
                </a:solidFill>
                <a:effectLst/>
                <a:latin typeface="Consolas" panose="020B0609020204030204" pitchFamily="49" charset="0"/>
              </a:rPr>
              <a:t>, il y a </a:t>
            </a:r>
            <a:r>
              <a:rPr lang="fr-FR" b="0" dirty="0" err="1">
                <a:solidFill>
                  <a:srgbClr val="D4D4D4"/>
                </a:solidFill>
                <a:effectLst/>
                <a:latin typeface="Consolas" panose="020B0609020204030204" pitchFamily="49" charset="0"/>
              </a:rPr>
              <a:t>bieeennnnnnn</a:t>
            </a:r>
            <a:r>
              <a:rPr lang="fr-FR" b="0" dirty="0">
                <a:solidFill>
                  <a:srgbClr val="D4D4D4"/>
                </a:solidFill>
                <a:effectLst/>
                <a:latin typeface="Consolas" panose="020B0609020204030204" pitchFamily="49" charset="0"/>
              </a:rPr>
              <a:t> longtemps, jusqu'à aujourd'hui.</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1</a:t>
            </a:fld>
            <a:endParaRPr lang="fr-FR"/>
          </a:p>
        </p:txBody>
      </p:sp>
    </p:spTree>
    <p:extLst>
      <p:ext uri="{BB962C8B-B14F-4D97-AF65-F5344CB8AC3E}">
        <p14:creationId xmlns:p14="http://schemas.microsoft.com/office/powerpoint/2010/main" val="18316223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Bon, nous sommes maintenant parés pour notre voyage dans le temps, et pour débuter ce dernier, nous allons remonter jusqu'aux années 1970 !</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10</a:t>
            </a:fld>
            <a:endParaRPr lang="fr-FR"/>
          </a:p>
        </p:txBody>
      </p:sp>
    </p:spTree>
    <p:extLst>
      <p:ext uri="{BB962C8B-B14F-4D97-AF65-F5344CB8AC3E}">
        <p14:creationId xmlns:p14="http://schemas.microsoft.com/office/powerpoint/2010/main" val="2466735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 L’idée originale de conteneur a germé dans les années 70s sur les systèmes </a:t>
            </a:r>
            <a:r>
              <a:rPr lang="fr-FR" b="1" dirty="0">
                <a:solidFill>
                  <a:srgbClr val="569CD6"/>
                </a:solidFill>
                <a:effectLst/>
                <a:latin typeface="Consolas" panose="020B0609020204030204" pitchFamily="49" charset="0"/>
              </a:rPr>
              <a:t>*Unix*</a:t>
            </a:r>
            <a:r>
              <a:rPr lang="fr-FR" b="0" dirty="0">
                <a:solidFill>
                  <a:srgbClr val="D4D4D4"/>
                </a:solidFill>
                <a:effectLst/>
                <a:latin typeface="Consolas" panose="020B0609020204030204" pitchFamily="49" charset="0"/>
              </a:rPr>
              <a:t>, quand on a eu besoin de mieux </a:t>
            </a:r>
            <a:r>
              <a:rPr lang="fr-FR" b="1" dirty="0">
                <a:solidFill>
                  <a:srgbClr val="569CD6"/>
                </a:solidFill>
                <a:effectLst/>
                <a:latin typeface="Consolas" panose="020B0609020204030204" pitchFamily="49" charset="0"/>
              </a:rPr>
              <a:t>*isoler le code applicatif*</a:t>
            </a:r>
            <a:r>
              <a:rPr lang="fr-FR" b="0" dirty="0">
                <a:solidFill>
                  <a:srgbClr val="D4D4D4"/>
                </a:solidFill>
                <a:effectLst/>
                <a:latin typeface="Consolas" panose="020B0609020204030204" pitchFamily="49" charset="0"/>
              </a:rPr>
              <a:t>.</a:t>
            </a:r>
          </a:p>
          <a:p>
            <a:r>
              <a:rPr lang="fr-FR" b="0" dirty="0">
                <a:solidFill>
                  <a:srgbClr val="D4D4D4"/>
                </a:solidFill>
                <a:effectLst/>
                <a:latin typeface="Consolas" panose="020B0609020204030204" pitchFamily="49" charset="0"/>
              </a:rPr>
              <a:t>    </a:t>
            </a:r>
          </a:p>
          <a:p>
            <a:r>
              <a:rPr lang="fr-FR" b="0" dirty="0">
                <a:solidFill>
                  <a:srgbClr val="D4D4D4"/>
                </a:solidFill>
                <a:effectLst/>
                <a:latin typeface="Consolas" panose="020B0609020204030204" pitchFamily="49" charset="0"/>
              </a:rPr>
              <a:t>* A cette époque les </a:t>
            </a:r>
            <a:r>
              <a:rPr lang="fr-FR" b="1" dirty="0">
                <a:solidFill>
                  <a:srgbClr val="569CD6"/>
                </a:solidFill>
                <a:effectLst/>
                <a:latin typeface="Consolas" panose="020B0609020204030204" pitchFamily="49" charset="0"/>
              </a:rPr>
              <a:t>*ordinateurs*</a:t>
            </a:r>
            <a:r>
              <a:rPr lang="fr-FR" b="0" dirty="0">
                <a:solidFill>
                  <a:srgbClr val="D4D4D4"/>
                </a:solidFill>
                <a:effectLst/>
                <a:latin typeface="Consolas" panose="020B0609020204030204" pitchFamily="49" charset="0"/>
              </a:rPr>
              <a:t> étaient très </a:t>
            </a:r>
            <a:r>
              <a:rPr lang="fr-FR" b="1" dirty="0">
                <a:solidFill>
                  <a:srgbClr val="569CD6"/>
                </a:solidFill>
                <a:effectLst/>
                <a:latin typeface="Consolas" panose="020B0609020204030204" pitchFamily="49" charset="0"/>
              </a:rPr>
              <a:t>*chers*</a:t>
            </a:r>
            <a:r>
              <a:rPr lang="fr-FR" b="0" dirty="0">
                <a:solidFill>
                  <a:srgbClr val="D4D4D4"/>
                </a:solidFill>
                <a:effectLst/>
                <a:latin typeface="Consolas" panose="020B0609020204030204" pitchFamily="49" charset="0"/>
              </a:rPr>
              <a:t> et donc très </a:t>
            </a:r>
            <a:r>
              <a:rPr lang="fr-FR" b="1" dirty="0">
                <a:solidFill>
                  <a:srgbClr val="569CD6"/>
                </a:solidFill>
                <a:effectLst/>
                <a:latin typeface="Consolas" panose="020B0609020204030204" pitchFamily="49" charset="0"/>
              </a:rPr>
              <a:t>*rares*</a:t>
            </a:r>
            <a:r>
              <a:rPr lang="fr-FR" b="0" dirty="0">
                <a:solidFill>
                  <a:srgbClr val="D4D4D4"/>
                </a:solidFill>
                <a:effectLst/>
                <a:latin typeface="Consolas" panose="020B0609020204030204" pitchFamily="49" charset="0"/>
              </a:rPr>
              <a:t>, aussi fallait-il pouvoir </a:t>
            </a:r>
            <a:r>
              <a:rPr lang="fr-FR" b="1" dirty="0">
                <a:solidFill>
                  <a:srgbClr val="569CD6"/>
                </a:solidFill>
                <a:effectLst/>
                <a:latin typeface="Consolas" panose="020B0609020204030204" pitchFamily="49" charset="0"/>
              </a:rPr>
              <a:t>*les exploiter au maximum*</a:t>
            </a:r>
            <a:r>
              <a:rPr lang="fr-FR" b="0" dirty="0">
                <a:solidFill>
                  <a:srgbClr val="D4D4D4"/>
                </a:solidFill>
                <a:effectLst/>
                <a:latin typeface="Consolas" panose="020B0609020204030204" pitchFamily="49" charset="0"/>
              </a:rPr>
              <a:t>. </a:t>
            </a:r>
            <a:r>
              <a:rPr lang="fr-FR" b="0" dirty="0">
                <a:solidFill>
                  <a:srgbClr val="9CDCFE"/>
                </a:solidFill>
                <a:effectLst/>
                <a:latin typeface="Consolas" panose="020B0609020204030204" pitchFamily="49" charset="0"/>
              </a:rPr>
              <a:t>+</a:t>
            </a:r>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On a donc cherché à </a:t>
            </a:r>
            <a:r>
              <a:rPr lang="fr-FR" b="1" dirty="0">
                <a:solidFill>
                  <a:srgbClr val="569CD6"/>
                </a:solidFill>
                <a:effectLst/>
                <a:latin typeface="Consolas" panose="020B0609020204030204" pitchFamily="49" charset="0"/>
              </a:rPr>
              <a:t>*partager leurs ressources entre différents utilisateurs*</a:t>
            </a:r>
            <a:r>
              <a:rPr lang="fr-FR" b="0" dirty="0">
                <a:solidFill>
                  <a:srgbClr val="D4D4D4"/>
                </a:solidFill>
                <a:effectLst/>
                <a:latin typeface="Consolas" panose="020B0609020204030204" pitchFamily="49" charset="0"/>
              </a:rPr>
              <a:t>, sans que le travail de l'un n'ait d'impact sur celui de l'autre.</a:t>
            </a:r>
          </a:p>
          <a:p>
            <a:r>
              <a:rPr lang="fr-FR" b="0" dirty="0">
                <a:solidFill>
                  <a:srgbClr val="D4D4D4"/>
                </a:solidFill>
                <a:effectLst/>
                <a:latin typeface="Consolas" panose="020B0609020204030204" pitchFamily="49" charset="0"/>
              </a:rPr>
              <a:t>    </a:t>
            </a:r>
          </a:p>
          <a:p>
            <a:r>
              <a:rPr lang="fr-FR" b="0" dirty="0">
                <a:solidFill>
                  <a:srgbClr val="D4D4D4"/>
                </a:solidFill>
                <a:effectLst/>
                <a:latin typeface="Consolas" panose="020B0609020204030204" pitchFamily="49" charset="0"/>
              </a:rPr>
              <a:t>* L'autre problématique concernait </a:t>
            </a:r>
            <a:r>
              <a:rPr lang="fr-FR" b="1" dirty="0">
                <a:solidFill>
                  <a:srgbClr val="569CD6"/>
                </a:solidFill>
                <a:effectLst/>
                <a:latin typeface="Consolas" panose="020B0609020204030204" pitchFamily="49" charset="0"/>
              </a:rPr>
              <a:t>*les tests*</a:t>
            </a:r>
            <a:r>
              <a:rPr lang="fr-FR" b="0" dirty="0">
                <a:solidFill>
                  <a:srgbClr val="D4D4D4"/>
                </a:solidFill>
                <a:effectLst/>
                <a:latin typeface="Consolas" panose="020B0609020204030204" pitchFamily="49" charset="0"/>
              </a:rPr>
              <a:t>. On l'a dit les ordinateurs étaient très chers, on ne disposait donc souvent que d'</a:t>
            </a:r>
            <a:r>
              <a:rPr lang="fr-FR" b="1" dirty="0">
                <a:solidFill>
                  <a:srgbClr val="569CD6"/>
                </a:solidFill>
                <a:effectLst/>
                <a:latin typeface="Consolas" panose="020B0609020204030204" pitchFamily="49" charset="0"/>
              </a:rPr>
              <a:t>*une seule machine*</a:t>
            </a:r>
            <a:r>
              <a:rPr lang="fr-FR" b="0" dirty="0">
                <a:solidFill>
                  <a:srgbClr val="D4D4D4"/>
                </a:solidFill>
                <a:effectLst/>
                <a:latin typeface="Consolas" panose="020B0609020204030204" pitchFamily="49" charset="0"/>
              </a:rPr>
              <a:t> qui devait faire tourner ET les </a:t>
            </a:r>
            <a:r>
              <a:rPr lang="fr-FR" b="1" dirty="0">
                <a:solidFill>
                  <a:srgbClr val="569CD6"/>
                </a:solidFill>
                <a:effectLst/>
                <a:latin typeface="Consolas" panose="020B0609020204030204" pitchFamily="49" charset="0"/>
              </a:rPr>
              <a:t>*systèmes de production*</a:t>
            </a:r>
            <a:r>
              <a:rPr lang="fr-FR" b="0" dirty="0">
                <a:solidFill>
                  <a:srgbClr val="D4D4D4"/>
                </a:solidFill>
                <a:effectLst/>
                <a:latin typeface="Consolas" panose="020B0609020204030204" pitchFamily="49" charset="0"/>
              </a:rPr>
              <a:t> ET permettre aux développeurs de </a:t>
            </a:r>
            <a:r>
              <a:rPr lang="fr-FR" b="1" dirty="0">
                <a:solidFill>
                  <a:srgbClr val="569CD6"/>
                </a:solidFill>
                <a:effectLst/>
                <a:latin typeface="Consolas" panose="020B0609020204030204" pitchFamily="49" charset="0"/>
              </a:rPr>
              <a:t>*tester leurs applications*</a:t>
            </a:r>
            <a:r>
              <a:rPr lang="fr-FR" b="0" dirty="0">
                <a:solidFill>
                  <a:srgbClr val="D4D4D4"/>
                </a:solidFill>
                <a:effectLst/>
                <a:latin typeface="Consolas" panose="020B0609020204030204" pitchFamily="49" charset="0"/>
              </a:rPr>
              <a:t>. </a:t>
            </a:r>
            <a:r>
              <a:rPr lang="fr-FR" b="0" dirty="0">
                <a:solidFill>
                  <a:srgbClr val="9CDCFE"/>
                </a:solidFill>
                <a:effectLst/>
                <a:latin typeface="Consolas" panose="020B0609020204030204" pitchFamily="49" charset="0"/>
              </a:rPr>
              <a:t>+</a:t>
            </a:r>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Il fallait donc que ces tests puissent se faire sans impacter les traitements de PROD, aussi c'est à cette époque que sont apparus </a:t>
            </a:r>
            <a:r>
              <a:rPr lang="fr-FR" b="1" dirty="0">
                <a:solidFill>
                  <a:srgbClr val="569CD6"/>
                </a:solidFill>
                <a:effectLst/>
                <a:latin typeface="Consolas" panose="020B0609020204030204" pitchFamily="49" charset="0"/>
              </a:rPr>
              <a:t>*les 1eres "</a:t>
            </a:r>
            <a:r>
              <a:rPr lang="fr-FR" b="1" dirty="0" err="1">
                <a:solidFill>
                  <a:srgbClr val="569CD6"/>
                </a:solidFill>
                <a:effectLst/>
                <a:latin typeface="Consolas" panose="020B0609020204030204" pitchFamily="49" charset="0"/>
              </a:rPr>
              <a:t>sandbox</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des environnements isolés permettant de tester applications, services et process ; en d'autres termes : les 1ers conteneurs.</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Concernant la photo, il s'agit de </a:t>
            </a:r>
            <a:r>
              <a:rPr lang="fr-FR" b="1" dirty="0">
                <a:solidFill>
                  <a:srgbClr val="569CD6"/>
                </a:solidFill>
                <a:effectLst/>
                <a:latin typeface="Consolas" panose="020B0609020204030204" pitchFamily="49" charset="0"/>
              </a:rPr>
              <a:t>*Ken Thompson*</a:t>
            </a:r>
            <a:r>
              <a:rPr lang="fr-FR" b="0" dirty="0">
                <a:solidFill>
                  <a:srgbClr val="D4D4D4"/>
                </a:solidFill>
                <a:effectLst/>
                <a:latin typeface="Consolas" panose="020B0609020204030204" pitchFamily="49" charset="0"/>
              </a:rPr>
              <a:t> et </a:t>
            </a:r>
            <a:r>
              <a:rPr lang="fr-FR" b="1" dirty="0">
                <a:solidFill>
                  <a:srgbClr val="569CD6"/>
                </a:solidFill>
                <a:effectLst/>
                <a:latin typeface="Consolas" panose="020B0609020204030204" pitchFamily="49" charset="0"/>
              </a:rPr>
              <a:t>*Dennis Ritchie*</a:t>
            </a:r>
            <a:r>
              <a:rPr lang="fr-FR" b="0" dirty="0">
                <a:solidFill>
                  <a:srgbClr val="D4D4D4"/>
                </a:solidFill>
                <a:effectLst/>
                <a:latin typeface="Consolas" panose="020B0609020204030204" pitchFamily="49" charset="0"/>
              </a:rPr>
              <a:t> à côté d'un PDP-11 chez Bell </a:t>
            </a:r>
            <a:r>
              <a:rPr lang="fr-FR" b="0" dirty="0" err="1">
                <a:solidFill>
                  <a:srgbClr val="D4D4D4"/>
                </a:solidFill>
                <a:effectLst/>
                <a:latin typeface="Consolas" panose="020B0609020204030204" pitchFamily="49" charset="0"/>
              </a:rPr>
              <a:t>Labs</a:t>
            </a:r>
            <a:r>
              <a:rPr lang="fr-FR" b="0" dirty="0">
                <a:solidFill>
                  <a:srgbClr val="D4D4D4"/>
                </a:solidFill>
                <a:effectLst/>
                <a:latin typeface="Consolas" panose="020B0609020204030204" pitchFamily="49" charset="0"/>
              </a:rPr>
              <a:t>, vers 1972. </a:t>
            </a:r>
            <a:r>
              <a:rPr lang="fr-FR" b="0" dirty="0">
                <a:solidFill>
                  <a:srgbClr val="9CDCFE"/>
                </a:solidFill>
                <a:effectLst/>
                <a:latin typeface="Consolas" panose="020B0609020204030204" pitchFamily="49" charset="0"/>
              </a:rPr>
              <a:t>+</a:t>
            </a:r>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Pour rappel, ce sont vraiment 2 des plus grands pionniers de l'informatique ; les </a:t>
            </a:r>
            <a:r>
              <a:rPr lang="fr-FR" b="1" dirty="0">
                <a:solidFill>
                  <a:srgbClr val="D4D4D4"/>
                </a:solidFill>
                <a:effectLst/>
                <a:latin typeface="Consolas" panose="020B0609020204030204" pitchFamily="49" charset="0"/>
              </a:rPr>
              <a:t>créateurs d'Unix</a:t>
            </a:r>
            <a:r>
              <a:rPr lang="fr-FR" b="0" dirty="0">
                <a:solidFill>
                  <a:srgbClr val="D4D4D4"/>
                </a:solidFill>
                <a:effectLst/>
                <a:latin typeface="Consolas" panose="020B0609020204030204" pitchFamily="49" charset="0"/>
              </a:rPr>
              <a:t> et du </a:t>
            </a:r>
            <a:r>
              <a:rPr lang="fr-FR" b="1" dirty="0">
                <a:solidFill>
                  <a:srgbClr val="D4D4D4"/>
                </a:solidFill>
                <a:effectLst/>
                <a:latin typeface="Consolas" panose="020B0609020204030204" pitchFamily="49" charset="0"/>
              </a:rPr>
              <a:t>langage C</a:t>
            </a:r>
            <a:r>
              <a:rPr lang="fr-FR" b="0" dirty="0">
                <a:solidFill>
                  <a:srgbClr val="D4D4D4"/>
                </a:solidFill>
                <a:effectLst/>
                <a:latin typeface="Consolas" panose="020B0609020204030204" pitchFamily="49" charset="0"/>
              </a:rPr>
              <a:t>. </a:t>
            </a:r>
            <a:r>
              <a:rPr lang="fr-FR" b="0" dirty="0">
                <a:solidFill>
                  <a:srgbClr val="9CDCFE"/>
                </a:solidFill>
                <a:effectLst/>
                <a:latin typeface="Consolas" panose="020B0609020204030204" pitchFamily="49" charset="0"/>
              </a:rPr>
              <a:t>+</a:t>
            </a:r>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Ken Thompson est également le créateur du </a:t>
            </a:r>
            <a:r>
              <a:rPr lang="fr-FR" b="1" dirty="0">
                <a:solidFill>
                  <a:srgbClr val="D4D4D4"/>
                </a:solidFill>
                <a:effectLst/>
                <a:latin typeface="Consolas" panose="020B0609020204030204" pitchFamily="49" charset="0"/>
              </a:rPr>
              <a:t>premier </a:t>
            </a:r>
            <a:r>
              <a:rPr lang="fr-FR" b="1" dirty="0" err="1">
                <a:solidFill>
                  <a:srgbClr val="D4D4D4"/>
                </a:solidFill>
                <a:effectLst/>
                <a:latin typeface="Consolas" panose="020B0609020204030204" pitchFamily="49" charset="0"/>
              </a:rPr>
              <a:t>shell</a:t>
            </a:r>
            <a:r>
              <a:rPr lang="fr-FR" b="1" dirty="0">
                <a:solidFill>
                  <a:srgbClr val="D4D4D4"/>
                </a:solidFill>
                <a:effectLst/>
                <a:latin typeface="Consolas" panose="020B0609020204030204" pitchFamily="49" charset="0"/>
              </a:rPr>
              <a:t> Unix</a:t>
            </a:r>
            <a:r>
              <a:rPr lang="fr-FR" b="0" dirty="0">
                <a:solidFill>
                  <a:srgbClr val="D4D4D4"/>
                </a:solidFill>
                <a:effectLst/>
                <a:latin typeface="Consolas" panose="020B0609020204030204" pitchFamily="49" charset="0"/>
              </a:rPr>
              <a:t> en </a:t>
            </a:r>
            <a:r>
              <a:rPr lang="fr-FR" b="1" dirty="0">
                <a:solidFill>
                  <a:srgbClr val="D4D4D4"/>
                </a:solidFill>
                <a:effectLst/>
                <a:latin typeface="Consolas" panose="020B0609020204030204" pitchFamily="49" charset="0"/>
              </a:rPr>
              <a:t>1971</a:t>
            </a:r>
            <a:r>
              <a:rPr lang="fr-FR" b="0" dirty="0">
                <a:solidFill>
                  <a:srgbClr val="D4D4D4"/>
                </a:solidFill>
                <a:effectLst/>
                <a:latin typeface="Consolas" panose="020B0609020204030204" pitchFamily="49" charset="0"/>
              </a:rPr>
              <a:t>, sur la 1ere version d'Unix. </a:t>
            </a:r>
            <a:r>
              <a:rPr lang="fr-FR" b="0" dirty="0">
                <a:solidFill>
                  <a:srgbClr val="9CDCFE"/>
                </a:solidFill>
                <a:effectLst/>
                <a:latin typeface="Consolas" panose="020B0609020204030204" pitchFamily="49" charset="0"/>
              </a:rPr>
              <a:t>+</a:t>
            </a:r>
            <a:endParaRPr lang="fr-FR" b="0" dirty="0">
              <a:solidFill>
                <a:srgbClr val="D4D4D4"/>
              </a:solidFill>
              <a:effectLst/>
              <a:latin typeface="Consolas" panose="020B0609020204030204" pitchFamily="49" charset="0"/>
            </a:endParaRP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Personnellement, c'est une photo qui me touche, c'est l'alter ego informatique de « Trois hommes dans un salon » pour la musique, avec Brel, Brassens et Ferré en 1969, c'est un moment d'histoire...</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11</a:t>
            </a:fld>
            <a:endParaRPr lang="fr-FR"/>
          </a:p>
        </p:txBody>
      </p:sp>
    </p:spTree>
    <p:extLst>
      <p:ext uri="{BB962C8B-B14F-4D97-AF65-F5344CB8AC3E}">
        <p14:creationId xmlns:p14="http://schemas.microsoft.com/office/powerpoint/2010/main" val="37003684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Dans cet exemple, </a:t>
            </a:r>
            <a:r>
              <a:rPr lang="fr-FR" b="1" dirty="0">
                <a:solidFill>
                  <a:srgbClr val="D4D4D4"/>
                </a:solidFill>
                <a:effectLst/>
                <a:latin typeface="Consolas" panose="020B0609020204030204" pitchFamily="49" charset="0"/>
              </a:rPr>
              <a:t>"ls" ne peut pas accéder au répertoire racine initial</a:t>
            </a:r>
            <a:r>
              <a:rPr lang="fr-FR" b="0" dirty="0">
                <a:solidFill>
                  <a:srgbClr val="D4D4D4"/>
                </a:solidFill>
                <a:effectLst/>
                <a:latin typeface="Consolas" panose="020B0609020204030204" pitchFamily="49" charset="0"/>
              </a:rPr>
              <a:t>, il est restreint à l'environnement isolé qu'on lui a donné.</a:t>
            </a:r>
          </a:p>
          <a:p>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12</a:t>
            </a:fld>
            <a:endParaRPr lang="fr-FR"/>
          </a:p>
        </p:txBody>
      </p:sp>
    </p:spTree>
    <p:extLst>
      <p:ext uri="{BB962C8B-B14F-4D97-AF65-F5344CB8AC3E}">
        <p14:creationId xmlns:p14="http://schemas.microsoft.com/office/powerpoint/2010/main" val="37341892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Attention, </a:t>
            </a:r>
            <a:r>
              <a:rPr lang="fr-FR" b="0" dirty="0" err="1">
                <a:solidFill>
                  <a:srgbClr val="D4D4D4"/>
                </a:solidFill>
                <a:effectLst/>
                <a:latin typeface="Consolas" panose="020B0609020204030204" pitchFamily="49" charset="0"/>
              </a:rPr>
              <a:t>chroot</a:t>
            </a:r>
            <a:r>
              <a:rPr lang="fr-FR" b="0" dirty="0">
                <a:solidFill>
                  <a:srgbClr val="D4D4D4"/>
                </a:solidFill>
                <a:effectLst/>
                <a:latin typeface="Consolas" panose="020B0609020204030204" pitchFamily="49" charset="0"/>
              </a:rPr>
              <a:t> a plusieurs </a:t>
            </a:r>
            <a:r>
              <a:rPr lang="fr-FR" b="1" dirty="0">
                <a:solidFill>
                  <a:srgbClr val="569CD6"/>
                </a:solidFill>
                <a:effectLst/>
                <a:latin typeface="Consolas" panose="020B0609020204030204" pitchFamily="49" charset="0"/>
              </a:rPr>
              <a:t>*problèmes de sécurité*</a:t>
            </a:r>
            <a:r>
              <a:rPr lang="fr-FR" b="0" dirty="0">
                <a:solidFill>
                  <a:srgbClr val="D4D4D4"/>
                </a:solidFill>
                <a:effectLst/>
                <a:latin typeface="Consolas" panose="020B0609020204030204" pitchFamily="49" charset="0"/>
              </a:rPr>
              <a:t> connus. </a:t>
            </a:r>
            <a:r>
              <a:rPr lang="fr-FR" b="0" dirty="0">
                <a:solidFill>
                  <a:srgbClr val="9CDCFE"/>
                </a:solidFill>
                <a:effectLst/>
                <a:latin typeface="Consolas" panose="020B0609020204030204" pitchFamily="49" charset="0"/>
              </a:rPr>
              <a:t>+</a:t>
            </a:r>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En l'occurrence, il est </a:t>
            </a:r>
            <a:r>
              <a:rPr lang="fr-FR" b="1" dirty="0">
                <a:solidFill>
                  <a:srgbClr val="569CD6"/>
                </a:solidFill>
                <a:effectLst/>
                <a:latin typeface="Consolas" panose="020B0609020204030204" pitchFamily="49" charset="0"/>
              </a:rPr>
              <a:t>*facile de "s'échapper de l'environnement isolé"*</a:t>
            </a:r>
            <a:endParaRPr lang="fr-FR" b="0" dirty="0">
              <a:solidFill>
                <a:srgbClr val="D4D4D4"/>
              </a:solidFill>
              <a:effectLst/>
              <a:latin typeface="Consolas" panose="020B0609020204030204" pitchFamily="49" charset="0"/>
            </a:endParaRP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Raison pour laquelle les outils de conteneurisation actuels, comme Docker, utilisent à la place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pivot_root</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pour lequel s'est bien moins facile.</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13</a:t>
            </a:fld>
            <a:endParaRPr lang="fr-FR"/>
          </a:p>
        </p:txBody>
      </p:sp>
    </p:spTree>
    <p:extLst>
      <p:ext uri="{BB962C8B-B14F-4D97-AF65-F5344CB8AC3E}">
        <p14:creationId xmlns:p14="http://schemas.microsoft.com/office/powerpoint/2010/main" val="7053478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Et là, gros gap, on va directement sauter aux années 2000, où vont apparaître les </a:t>
            </a:r>
            <a:r>
              <a:rPr lang="fr-FR" b="1" dirty="0">
                <a:solidFill>
                  <a:srgbClr val="D4D4D4"/>
                </a:solidFill>
                <a:effectLst/>
                <a:latin typeface="Consolas" panose="020B0609020204030204" pitchFamily="49" charset="0"/>
              </a:rPr>
              <a:t>1eres réelles implémentations d'outils de conteneurisation</a:t>
            </a:r>
            <a:r>
              <a:rPr lang="fr-FR" b="0" dirty="0">
                <a:solidFill>
                  <a:srgbClr val="D4D4D4"/>
                </a:solidFill>
                <a:effectLst/>
                <a:latin typeface="Consolas" panose="020B0609020204030204" pitchFamily="49" charset="0"/>
              </a:rPr>
              <a:t>.</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14</a:t>
            </a:fld>
            <a:endParaRPr lang="fr-FR"/>
          </a:p>
        </p:txBody>
      </p:sp>
    </p:spTree>
    <p:extLst>
      <p:ext uri="{BB962C8B-B14F-4D97-AF65-F5344CB8AC3E}">
        <p14:creationId xmlns:p14="http://schemas.microsoft.com/office/powerpoint/2010/main" val="36531676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15</a:t>
            </a:fld>
            <a:endParaRPr lang="fr-FR"/>
          </a:p>
        </p:txBody>
      </p:sp>
    </p:spTree>
    <p:extLst>
      <p:ext uri="{BB962C8B-B14F-4D97-AF65-F5344CB8AC3E}">
        <p14:creationId xmlns:p14="http://schemas.microsoft.com/office/powerpoint/2010/main" val="32622778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Impossible de trouver un schéma d'architecture global de Linux </a:t>
            </a:r>
            <a:r>
              <a:rPr lang="fr-FR" b="0" dirty="0" err="1">
                <a:solidFill>
                  <a:srgbClr val="D4D4D4"/>
                </a:solidFill>
                <a:effectLst/>
                <a:latin typeface="Consolas" panose="020B0609020204030204" pitchFamily="49" charset="0"/>
              </a:rPr>
              <a:t>Vserver</a:t>
            </a:r>
            <a:r>
              <a:rPr lang="fr-FR" b="0" dirty="0">
                <a:solidFill>
                  <a:srgbClr val="D4D4D4"/>
                </a:solidFill>
                <a:effectLst/>
                <a:latin typeface="Consolas" panose="020B0609020204030204" pitchFamily="49" charset="0"/>
              </a:rPr>
              <a:t> !</a:t>
            </a:r>
          </a:p>
          <a:p>
            <a:r>
              <a:rPr lang="fr-FR" b="0" dirty="0">
                <a:solidFill>
                  <a:srgbClr val="D4D4D4"/>
                </a:solidFill>
                <a:effectLst/>
                <a:latin typeface="Consolas" panose="020B0609020204030204" pitchFamily="49" charset="0"/>
              </a:rPr>
              <a:t>NE TENEZ DONC PAS COMPTE DU SCHEMA, il n’est là que pour faire « joli » et parce que c’est le seul que j’ai trouvé… 😅</a:t>
            </a:r>
            <a:br>
              <a:rPr lang="fr-FR" dirty="0"/>
            </a:b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br>
              <a:rPr lang="fr-FR" dirty="0"/>
            </a:br>
            <a:r>
              <a:rPr lang="fr-FR" b="0" dirty="0">
                <a:solidFill>
                  <a:srgbClr val="D4D4D4"/>
                </a:solidFill>
                <a:effectLst/>
                <a:latin typeface="Consolas" panose="020B0609020204030204" pitchFamily="49" charset="0"/>
              </a:rPr>
              <a:t>Ce projet permet d'</a:t>
            </a:r>
            <a:r>
              <a:rPr lang="fr-FR" b="1" dirty="0">
                <a:solidFill>
                  <a:srgbClr val="569CD6"/>
                </a:solidFill>
                <a:effectLst/>
                <a:latin typeface="Consolas" panose="020B0609020204030204" pitchFamily="49" charset="0"/>
              </a:rPr>
              <a:t>*exécuter une ou plusieurs distributions sur une distribution*</a:t>
            </a:r>
            <a:r>
              <a:rPr lang="fr-FR" b="0" dirty="0">
                <a:solidFill>
                  <a:srgbClr val="D4D4D4"/>
                </a:solidFill>
                <a:effectLst/>
                <a:latin typeface="Consolas" panose="020B0609020204030204" pitchFamily="49" charset="0"/>
              </a:rPr>
              <a:t> (une distribution Linux est un ensemble de logiciels autour du noyau Linux)</a:t>
            </a:r>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solidFill>
                  <a:srgbClr val="D4D4D4"/>
                </a:solidFill>
                <a:effectLst/>
                <a:latin typeface="Consolas" panose="020B0609020204030204" pitchFamily="49" charset="0"/>
              </a:rPr>
              <a:t>Patcher le kernel Linux </a:t>
            </a:r>
            <a:r>
              <a:rPr lang="fr-FR" b="0" dirty="0">
                <a:solidFill>
                  <a:srgbClr val="D4D4D4"/>
                </a:solidFill>
                <a:effectLst/>
                <a:latin typeface="Consolas" panose="020B0609020204030204" pitchFamily="49" charset="0"/>
              </a:rPr>
              <a:t>: une </a:t>
            </a:r>
            <a:r>
              <a:rPr lang="fr-FR" b="1" dirty="0">
                <a:solidFill>
                  <a:srgbClr val="569CD6"/>
                </a:solidFill>
                <a:effectLst/>
                <a:latin typeface="Consolas" panose="020B0609020204030204" pitchFamily="49" charset="0"/>
              </a:rPr>
              <a:t>*charge en plus*</a:t>
            </a:r>
            <a:r>
              <a:rPr lang="fr-FR" b="0" dirty="0">
                <a:solidFill>
                  <a:srgbClr val="D4D4D4"/>
                </a:solidFill>
                <a:effectLst/>
                <a:latin typeface="Consolas" panose="020B0609020204030204" pitchFamily="49" charset="0"/>
              </a:rPr>
              <a:t> pour les distributeurs et les </a:t>
            </a:r>
            <a:r>
              <a:rPr lang="fr-FR" b="0" dirty="0" err="1">
                <a:solidFill>
                  <a:srgbClr val="D4D4D4"/>
                </a:solidFill>
                <a:effectLst/>
                <a:latin typeface="Consolas" panose="020B0609020204030204" pitchFamily="49" charset="0"/>
              </a:rPr>
              <a:t>sysadmin</a:t>
            </a:r>
            <a:r>
              <a:rPr lang="fr-FR" b="0" dirty="0">
                <a:solidFill>
                  <a:srgbClr val="D4D4D4"/>
                </a:solidFill>
                <a:effectLst/>
                <a:latin typeface="Consolas" panose="020B0609020204030204" pitchFamily="49" charset="0"/>
              </a:rPr>
              <a:t>.</a:t>
            </a:r>
          </a:p>
          <a:p>
            <a:br>
              <a:rPr lang="fr-FR" dirty="0"/>
            </a:br>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16</a:t>
            </a:fld>
            <a:endParaRPr lang="fr-FR"/>
          </a:p>
        </p:txBody>
      </p:sp>
    </p:spTree>
    <p:extLst>
      <p:ext uri="{BB962C8B-B14F-4D97-AF65-F5344CB8AC3E}">
        <p14:creationId xmlns:p14="http://schemas.microsoft.com/office/powerpoint/2010/main" val="25960675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Impossible de trouver un schéma d'architecture global de Linux </a:t>
            </a:r>
            <a:r>
              <a:rPr lang="fr-FR" b="0" dirty="0" err="1">
                <a:solidFill>
                  <a:srgbClr val="D4D4D4"/>
                </a:solidFill>
                <a:effectLst/>
                <a:latin typeface="Consolas" panose="020B0609020204030204" pitchFamily="49" charset="0"/>
              </a:rPr>
              <a:t>Vserver</a:t>
            </a:r>
            <a:r>
              <a:rPr lang="fr-FR" b="0" dirty="0">
                <a:solidFill>
                  <a:srgbClr val="D4D4D4"/>
                </a:solidFill>
                <a:effectLst/>
                <a:latin typeface="Consolas" panose="020B0609020204030204" pitchFamily="49" charset="0"/>
              </a:rPr>
              <a:t> !</a:t>
            </a:r>
          </a:p>
          <a:p>
            <a:r>
              <a:rPr lang="fr-FR" b="0" dirty="0">
                <a:solidFill>
                  <a:srgbClr val="D4D4D4"/>
                </a:solidFill>
                <a:effectLst/>
                <a:latin typeface="Consolas" panose="020B0609020204030204" pitchFamily="49" charset="0"/>
              </a:rPr>
              <a:t>NE TENEZ DONC PAS COMPTE DU SCHEMA, il n’est là que pour faire « joli » et parce que c’est le seul que j’ai trouvé… 😅</a:t>
            </a:r>
          </a:p>
          <a:p>
            <a:endParaRPr lang="fr-FR" b="0" dirty="0">
              <a:solidFill>
                <a:srgbClr val="D4D4D4"/>
              </a:solidFill>
              <a:effectLst/>
              <a:latin typeface="Consolas" panose="020B0609020204030204" pitchFamily="49" charset="0"/>
            </a:endParaRP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17</a:t>
            </a:fld>
            <a:endParaRPr lang="fr-FR"/>
          </a:p>
        </p:txBody>
      </p:sp>
    </p:spTree>
    <p:extLst>
      <p:ext uri="{BB962C8B-B14F-4D97-AF65-F5344CB8AC3E}">
        <p14:creationId xmlns:p14="http://schemas.microsoft.com/office/powerpoint/2010/main" val="36831853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18</a:t>
            </a:fld>
            <a:endParaRPr lang="fr-FR"/>
          </a:p>
        </p:txBody>
      </p:sp>
    </p:spTree>
    <p:extLst>
      <p:ext uri="{BB962C8B-B14F-4D97-AF65-F5344CB8AC3E}">
        <p14:creationId xmlns:p14="http://schemas.microsoft.com/office/powerpoint/2010/main" val="25978939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J'en reparlerai en fin de talk, mais voici une planche créée par Julia EVANS pour vulgariser la création d'un </a:t>
            </a:r>
            <a:r>
              <a:rPr lang="fr-FR" b="0" dirty="0" err="1">
                <a:solidFill>
                  <a:srgbClr val="D4D4D4"/>
                </a:solidFill>
                <a:effectLst/>
                <a:latin typeface="Consolas" panose="020B0609020204030204" pitchFamily="49" charset="0"/>
              </a:rPr>
              <a:t>namespace</a:t>
            </a:r>
            <a:r>
              <a:rPr lang="fr-FR" b="0" dirty="0">
                <a:solidFill>
                  <a:srgbClr val="D4D4D4"/>
                </a:solidFill>
                <a:effectLst/>
                <a:latin typeface="Consolas" panose="020B0609020204030204" pitchFamily="49" charset="0"/>
              </a:rPr>
              <a:t>.</a:t>
            </a:r>
          </a:p>
          <a:p>
            <a:r>
              <a:rPr lang="fr-FR" b="0" dirty="0">
                <a:solidFill>
                  <a:srgbClr val="D4D4D4"/>
                </a:solidFill>
                <a:effectLst/>
                <a:latin typeface="Consolas" panose="020B0609020204030204" pitchFamily="49" charset="0"/>
              </a:rPr>
              <a:t>Je voulais vous la montrer car je trouve cela super bien fait, mais on ne va pas tout regarder.</a:t>
            </a:r>
          </a:p>
        </p:txBody>
      </p:sp>
      <p:sp>
        <p:nvSpPr>
          <p:cNvPr id="4" name="Slide Number Placeholder 3"/>
          <p:cNvSpPr>
            <a:spLocks noGrp="1"/>
          </p:cNvSpPr>
          <p:nvPr>
            <p:ph type="sldNum" sz="quarter" idx="5"/>
          </p:nvPr>
        </p:nvSpPr>
        <p:spPr/>
        <p:txBody>
          <a:bodyPr/>
          <a:lstStyle/>
          <a:p>
            <a:fld id="{20E9140C-2C58-4C46-BC63-4348D42211EC}" type="slidenum">
              <a:rPr lang="fr-FR" smtClean="0"/>
              <a:t>19</a:t>
            </a:fld>
            <a:endParaRPr lang="fr-FR"/>
          </a:p>
        </p:txBody>
      </p:sp>
    </p:spTree>
    <p:extLst>
      <p:ext uri="{BB962C8B-B14F-4D97-AF65-F5344CB8AC3E}">
        <p14:creationId xmlns:p14="http://schemas.microsoft.com/office/powerpoint/2010/main" val="2388306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Alors, je me présente, je m'appelle Thomas SCHWENDER, je suis architecte au sein de la société </a:t>
            </a:r>
            <a:r>
              <a:rPr lang="fr-FR" b="1" dirty="0" err="1">
                <a:solidFill>
                  <a:srgbClr val="D4D4D4"/>
                </a:solidFill>
                <a:effectLst/>
                <a:latin typeface="Consolas" panose="020B0609020204030204" pitchFamily="49" charset="0"/>
              </a:rPr>
              <a:t>Softeam</a:t>
            </a:r>
            <a:r>
              <a:rPr lang="fr-FR" b="0" dirty="0">
                <a:solidFill>
                  <a:srgbClr val="D4D4D4"/>
                </a:solidFill>
                <a:effectLst/>
                <a:latin typeface="Consolas" panose="020B0609020204030204" pitchFamily="49" charset="0"/>
              </a:rPr>
              <a:t>, qui est depuis 2020 une entité du groupe </a:t>
            </a:r>
            <a:r>
              <a:rPr lang="fr-FR" b="1" dirty="0" err="1">
                <a:solidFill>
                  <a:srgbClr val="D4D4D4"/>
                </a:solidFill>
                <a:effectLst/>
                <a:latin typeface="Consolas" panose="020B0609020204030204" pitchFamily="49" charset="0"/>
              </a:rPr>
              <a:t>Docaposte</a:t>
            </a:r>
            <a:r>
              <a:rPr lang="fr-FR" b="0" dirty="0">
                <a:solidFill>
                  <a:srgbClr val="D4D4D4"/>
                </a:solidFill>
                <a:effectLst/>
                <a:latin typeface="Consolas" panose="020B0609020204030204" pitchFamily="49" charset="0"/>
              </a:rPr>
              <a:t>, qui lui-même appartient au groupe </a:t>
            </a:r>
            <a:r>
              <a:rPr lang="fr-FR" b="1" dirty="0">
                <a:solidFill>
                  <a:srgbClr val="D4D4D4"/>
                </a:solidFill>
                <a:effectLst/>
                <a:latin typeface="Consolas" panose="020B0609020204030204" pitchFamily="49" charset="0"/>
              </a:rPr>
              <a:t>La Poste </a:t>
            </a:r>
            <a:r>
              <a:rPr lang="fr-FR" b="0" dirty="0">
                <a:solidFill>
                  <a:srgbClr val="D4D4D4"/>
                </a:solidFill>
                <a:effectLst/>
                <a:latin typeface="Consolas" panose="020B0609020204030204" pitchFamily="49" charset="0"/>
              </a:rPr>
              <a:t>que tout le monde connaît bien.</a:t>
            </a:r>
          </a:p>
          <a:p>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Les 2 sociétés ont cette année </a:t>
            </a:r>
            <a:r>
              <a:rPr lang="fr-FR" b="1" dirty="0">
                <a:solidFill>
                  <a:srgbClr val="D4D4D4"/>
                </a:solidFill>
                <a:effectLst/>
                <a:latin typeface="Consolas" panose="020B0609020204030204" pitchFamily="49" charset="0"/>
              </a:rPr>
              <a:t>un stand sur le salon</a:t>
            </a:r>
            <a:r>
              <a:rPr lang="fr-FR" b="0" dirty="0">
                <a:solidFill>
                  <a:srgbClr val="D4D4D4"/>
                </a:solidFill>
                <a:effectLst/>
                <a:latin typeface="Consolas" panose="020B0609020204030204" pitchFamily="49" charset="0"/>
              </a:rPr>
              <a:t>, n'hésitez pas à y faire un tour pour découvrir nos projets. </a:t>
            </a:r>
          </a:p>
          <a:p>
            <a:r>
              <a:rPr lang="fr-FR" b="0" dirty="0">
                <a:solidFill>
                  <a:srgbClr val="D4D4D4"/>
                </a:solidFill>
                <a:effectLst/>
                <a:latin typeface="Consolas" panose="020B0609020204030204" pitchFamily="49" charset="0"/>
              </a:rPr>
              <a:t>On ne s'en doute peut-être pas de prime abord, mais de la </a:t>
            </a:r>
            <a:r>
              <a:rPr lang="fr-FR" b="1" dirty="0">
                <a:solidFill>
                  <a:srgbClr val="D4D4D4"/>
                </a:solidFill>
                <a:effectLst/>
                <a:latin typeface="Consolas" panose="020B0609020204030204" pitchFamily="49" charset="0"/>
              </a:rPr>
              <a:t>confiance numérique </a:t>
            </a:r>
            <a:r>
              <a:rPr lang="fr-FR" b="0" dirty="0">
                <a:solidFill>
                  <a:srgbClr val="D4D4D4"/>
                </a:solidFill>
                <a:effectLst/>
                <a:latin typeface="Consolas" panose="020B0609020204030204" pitchFamily="49" charset="0"/>
              </a:rPr>
              <a:t>à l'</a:t>
            </a:r>
            <a:r>
              <a:rPr lang="fr-FR" b="1" dirty="0" err="1">
                <a:solidFill>
                  <a:srgbClr val="D4D4D4"/>
                </a:solidFill>
                <a:effectLst/>
                <a:latin typeface="Consolas" panose="020B0609020204030204" pitchFamily="49" charset="0"/>
              </a:rPr>
              <a:t>eSanté</a:t>
            </a:r>
            <a:r>
              <a:rPr lang="fr-FR" b="0" dirty="0">
                <a:solidFill>
                  <a:srgbClr val="D4D4D4"/>
                </a:solidFill>
                <a:effectLst/>
                <a:latin typeface="Consolas" panose="020B0609020204030204" pitchFamily="49" charset="0"/>
              </a:rPr>
              <a:t> en passant par l'</a:t>
            </a:r>
            <a:r>
              <a:rPr lang="fr-FR" b="1" dirty="0">
                <a:solidFill>
                  <a:srgbClr val="D4D4D4"/>
                </a:solidFill>
                <a:effectLst/>
                <a:latin typeface="Consolas" panose="020B0609020204030204" pitchFamily="49" charset="0"/>
              </a:rPr>
              <a:t>IA</a:t>
            </a:r>
            <a:r>
              <a:rPr lang="fr-FR" b="0" dirty="0">
                <a:solidFill>
                  <a:srgbClr val="D4D4D4"/>
                </a:solidFill>
                <a:effectLst/>
                <a:latin typeface="Consolas" panose="020B0609020204030204" pitchFamily="49" charset="0"/>
              </a:rPr>
              <a:t>, on travaille vraiment sur des </a:t>
            </a:r>
            <a:r>
              <a:rPr lang="fr-FR" b="1" dirty="0">
                <a:solidFill>
                  <a:srgbClr val="D4D4D4"/>
                </a:solidFill>
                <a:effectLst/>
                <a:latin typeface="Consolas" panose="020B0609020204030204" pitchFamily="49" charset="0"/>
              </a:rPr>
              <a:t>enjeux de société très actuels</a:t>
            </a:r>
            <a:r>
              <a:rPr lang="fr-FR" b="0" dirty="0">
                <a:solidFill>
                  <a:srgbClr val="D4D4D4"/>
                </a:solidFill>
                <a:effectLst/>
                <a:latin typeface="Consolas" panose="020B0609020204030204" pitchFamily="49" charset="0"/>
              </a:rPr>
              <a:t>.</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Depuis 2 ans, je mets également à jour un </a:t>
            </a:r>
            <a:r>
              <a:rPr lang="fr-FR" b="1" dirty="0">
                <a:solidFill>
                  <a:srgbClr val="569CD6"/>
                </a:solidFill>
                <a:effectLst/>
                <a:latin typeface="Consolas" panose="020B0609020204030204" pitchFamily="49" charset="0"/>
              </a:rPr>
              <a:t>article sur le blog de </a:t>
            </a:r>
            <a:r>
              <a:rPr lang="fr-FR" b="1" dirty="0" err="1">
                <a:solidFill>
                  <a:srgbClr val="569CD6"/>
                </a:solidFill>
                <a:effectLst/>
                <a:latin typeface="Consolas" panose="020B0609020204030204" pitchFamily="49" charset="0"/>
              </a:rPr>
              <a:t>Devoxx</a:t>
            </a:r>
            <a:r>
              <a:rPr lang="fr-FR" b="1" dirty="0">
                <a:solidFill>
                  <a:srgbClr val="569CD6"/>
                </a:solidFill>
                <a:effectLst/>
                <a:latin typeface="Consolas" panose="020B0609020204030204" pitchFamily="49" charset="0"/>
              </a:rPr>
              <a:t> France</a:t>
            </a:r>
            <a:r>
              <a:rPr lang="fr-FR" b="0" dirty="0">
                <a:solidFill>
                  <a:srgbClr val="D4D4D4"/>
                </a:solidFill>
                <a:effectLst/>
                <a:latin typeface="Consolas" panose="020B0609020204030204" pitchFamily="49" charset="0"/>
              </a:rPr>
              <a:t> qui explique </a:t>
            </a:r>
            <a:r>
              <a:rPr lang="fr-FR" b="1" dirty="0">
                <a:solidFill>
                  <a:srgbClr val="569CD6"/>
                </a:solidFill>
                <a:effectLst/>
                <a:latin typeface="Consolas" panose="020B0609020204030204" pitchFamily="49" charset="0"/>
              </a:rPr>
              <a:t>comment tirer profit au maximum de sa présence à un salon comme </a:t>
            </a:r>
            <a:r>
              <a:rPr lang="fr-FR" b="1" dirty="0" err="1">
                <a:solidFill>
                  <a:srgbClr val="569CD6"/>
                </a:solidFill>
                <a:effectLst/>
                <a:latin typeface="Consolas" panose="020B0609020204030204" pitchFamily="49" charset="0"/>
              </a:rPr>
              <a:t>Devoxx</a:t>
            </a:r>
            <a:r>
              <a:rPr lang="fr-FR" b="0" dirty="0">
                <a:solidFill>
                  <a:srgbClr val="D4D4D4"/>
                </a:solidFill>
                <a:effectLst/>
                <a:latin typeface="Consolas" panose="020B0609020204030204" pitchFamily="49" charset="0"/>
              </a:rPr>
              <a:t>.</a:t>
            </a:r>
          </a:p>
          <a:p>
            <a:r>
              <a:rPr lang="fr-FR" b="0" dirty="0">
                <a:solidFill>
                  <a:srgbClr val="D4D4D4"/>
                </a:solidFill>
                <a:effectLst/>
                <a:latin typeface="Consolas" panose="020B0609020204030204" pitchFamily="49" charset="0"/>
              </a:rPr>
              <a:t>Entre autres conseils pratiques, j'y explique comment </a:t>
            </a:r>
            <a:r>
              <a:rPr lang="fr-FR" b="1" dirty="0">
                <a:solidFill>
                  <a:srgbClr val="569CD6"/>
                </a:solidFill>
                <a:effectLst/>
                <a:latin typeface="Consolas" panose="020B0609020204030204" pitchFamily="49" charset="0"/>
              </a:rPr>
              <a:t>créer sa propre base de connaissances</a:t>
            </a:r>
            <a:r>
              <a:rPr lang="fr-FR" b="0" dirty="0">
                <a:solidFill>
                  <a:srgbClr val="D4D4D4"/>
                </a:solidFill>
                <a:effectLst/>
                <a:latin typeface="Consolas" panose="020B0609020204030204" pitchFamily="49" charset="0"/>
              </a:rPr>
              <a:t> pour persister sa veille techno et la rendre facilement accessible et exploitable tout au long de sa carrière.</a:t>
            </a:r>
          </a:p>
          <a:p>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D'ailleurs, sur ce même thème, je vous conseille vraiment d'aller </a:t>
            </a:r>
            <a:r>
              <a:rPr lang="fr-FR" b="1" dirty="0">
                <a:solidFill>
                  <a:srgbClr val="569CD6"/>
                </a:solidFill>
                <a:effectLst/>
                <a:latin typeface="Consolas" panose="020B0609020204030204" pitchFamily="49" charset="0"/>
              </a:rPr>
              <a:t>assister vendredi à la conférence "Apprendre en continu avec sa veille technologique"</a:t>
            </a:r>
            <a:r>
              <a:rPr lang="fr-FR" b="0" dirty="0">
                <a:solidFill>
                  <a:srgbClr val="D4D4D4"/>
                </a:solidFill>
                <a:effectLst/>
                <a:latin typeface="Consolas" panose="020B0609020204030204" pitchFamily="49" charset="0"/>
              </a:rPr>
              <a:t> de </a:t>
            </a:r>
            <a:r>
              <a:rPr lang="fr-FR" b="1" dirty="0">
                <a:solidFill>
                  <a:srgbClr val="D4D4D4"/>
                </a:solidFill>
                <a:effectLst/>
                <a:latin typeface="Consolas" panose="020B0609020204030204" pitchFamily="49" charset="0"/>
              </a:rPr>
              <a:t>Fabien </a:t>
            </a:r>
            <a:r>
              <a:rPr lang="fr-FR" b="1" dirty="0" err="1">
                <a:solidFill>
                  <a:srgbClr val="D4D4D4"/>
                </a:solidFill>
                <a:effectLst/>
                <a:latin typeface="Consolas" panose="020B0609020204030204" pitchFamily="49" charset="0"/>
              </a:rPr>
              <a:t>Hiegel</a:t>
            </a:r>
            <a:r>
              <a:rPr lang="fr-FR" b="0" dirty="0">
                <a:solidFill>
                  <a:srgbClr val="D4D4D4"/>
                </a:solidFill>
                <a:effectLst/>
                <a:latin typeface="Consolas" panose="020B0609020204030204" pitchFamily="49" charset="0"/>
              </a:rPr>
              <a:t> et </a:t>
            </a:r>
            <a:r>
              <a:rPr lang="fr-FR" b="1" dirty="0">
                <a:solidFill>
                  <a:srgbClr val="D4D4D4"/>
                </a:solidFill>
                <a:effectLst/>
                <a:latin typeface="Consolas" panose="020B0609020204030204" pitchFamily="49" charset="0"/>
              </a:rPr>
              <a:t>David Franck</a:t>
            </a:r>
            <a:r>
              <a:rPr lang="fr-FR" b="0" dirty="0">
                <a:solidFill>
                  <a:srgbClr val="D4D4D4"/>
                </a:solidFill>
                <a:effectLst/>
                <a:latin typeface="Consolas" panose="020B0609020204030204" pitchFamily="49" charset="0"/>
              </a:rPr>
              <a:t>.</a:t>
            </a:r>
          </a:p>
          <a:p>
            <a:r>
              <a:rPr lang="fr-FR" b="0" dirty="0">
                <a:solidFill>
                  <a:srgbClr val="D4D4D4"/>
                </a:solidFill>
                <a:effectLst/>
                <a:latin typeface="Consolas" panose="020B0609020204030204" pitchFamily="49" charset="0"/>
              </a:rPr>
              <a:t>Ils ont déjà donné ce talk au dernier </a:t>
            </a:r>
            <a:r>
              <a:rPr lang="fr-FR" b="0" dirty="0" err="1">
                <a:solidFill>
                  <a:srgbClr val="D4D4D4"/>
                </a:solidFill>
                <a:effectLst/>
                <a:latin typeface="Consolas" panose="020B0609020204030204" pitchFamily="49" charset="0"/>
              </a:rPr>
              <a:t>DevFest</a:t>
            </a:r>
            <a:r>
              <a:rPr lang="fr-FR" b="0" dirty="0">
                <a:solidFill>
                  <a:srgbClr val="D4D4D4"/>
                </a:solidFill>
                <a:effectLst/>
                <a:latin typeface="Consolas" panose="020B0609020204030204" pitchFamily="49" charset="0"/>
              </a:rPr>
              <a:t> Nantes, je l'ai trouvé top, et ils vont plus loin que moi sur ce concept de base de connaissance ou de "2nd cerveau" comme ils l'appellent.</a:t>
            </a:r>
          </a:p>
          <a:p>
            <a:r>
              <a:rPr lang="fr-FR" b="0" dirty="0">
                <a:solidFill>
                  <a:srgbClr val="D4D4D4"/>
                </a:solidFill>
                <a:effectLst/>
                <a:latin typeface="Consolas" panose="020B0609020204030204" pitchFamily="49" charset="0"/>
              </a:rPr>
              <a:t>Vraiment, pour vous, la veille que vous faites en salon, ou par d'autres moyens, faites en sorte qu'elle vous serve le plus longtemps possible, et qu'elle ne soit pas oubliée dans quelques jours ou semaines.</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Sur ce revenons au sujet qui va nous intéresser jusqu’à la fin de ce talk, à savoir comprendre par quoi l'informatique est passée pour arriver jusqu'aux conteneurs tels qu'on les connaît aujourd'hui, et pourquoi ça s'est passé comme ça.</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L'idée de ce talk est que, </a:t>
            </a:r>
            <a:r>
              <a:rPr lang="fr-FR" b="1" dirty="0">
                <a:solidFill>
                  <a:srgbClr val="D4D4D4"/>
                </a:solidFill>
                <a:effectLst/>
                <a:latin typeface="Consolas" panose="020B0609020204030204" pitchFamily="49" charset="0"/>
              </a:rPr>
              <a:t>pour mieux comprendre le présent, et pouvoir envisager sereinement le futur, il est bon de connaître le passé et savoir d'où l'on vient</a:t>
            </a:r>
            <a:r>
              <a:rPr lang="fr-FR" b="0" dirty="0">
                <a:solidFill>
                  <a:srgbClr val="D4D4D4"/>
                </a:solidFill>
                <a:effectLst/>
                <a:latin typeface="Consolas" panose="020B0609020204030204" pitchFamily="49" charset="0"/>
              </a:rPr>
              <a:t>.</a:t>
            </a:r>
          </a:p>
          <a:p>
            <a:endParaRPr lang="fr-FR" b="0" dirty="0">
              <a:solidFill>
                <a:srgbClr val="D4D4D4"/>
              </a:solidFill>
              <a:effectLst/>
              <a:latin typeface="Consolas" panose="020B0609020204030204" pitchFamily="49" charset="0"/>
            </a:endParaRP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2</a:t>
            </a:fld>
            <a:endParaRPr lang="fr-FR"/>
          </a:p>
        </p:txBody>
      </p:sp>
    </p:spTree>
    <p:extLst>
      <p:ext uri="{BB962C8B-B14F-4D97-AF65-F5344CB8AC3E}">
        <p14:creationId xmlns:p14="http://schemas.microsoft.com/office/powerpoint/2010/main" val="2958257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Jetez juste un </a:t>
            </a:r>
            <a:r>
              <a:rPr lang="fr-FR" b="0" dirty="0" err="1">
                <a:solidFill>
                  <a:srgbClr val="D4D4D4"/>
                </a:solidFill>
                <a:effectLst/>
                <a:latin typeface="Consolas" panose="020B0609020204030204" pitchFamily="49" charset="0"/>
              </a:rPr>
              <a:t>oeil</a:t>
            </a:r>
            <a:r>
              <a:rPr lang="fr-FR" b="0" dirty="0">
                <a:solidFill>
                  <a:srgbClr val="D4D4D4"/>
                </a:solidFill>
                <a:effectLst/>
                <a:latin typeface="Consolas" panose="020B0609020204030204" pitchFamily="49" charset="0"/>
              </a:rPr>
              <a:t> au nom de la commande (</a:t>
            </a:r>
            <a:r>
              <a:rPr lang="fr-FR" b="0" dirty="0" err="1">
                <a:solidFill>
                  <a:srgbClr val="D4D4D4"/>
                </a:solidFill>
                <a:effectLst/>
                <a:latin typeface="Consolas" panose="020B0609020204030204" pitchFamily="49" charset="0"/>
              </a:rPr>
              <a:t>unshare</a:t>
            </a:r>
            <a:r>
              <a:rPr lang="fr-FR" b="0" dirty="0">
                <a:solidFill>
                  <a:srgbClr val="D4D4D4"/>
                </a:solidFill>
                <a:effectLst/>
                <a:latin typeface="Consolas" panose="020B0609020204030204" pitchFamily="49" charset="0"/>
              </a:rPr>
              <a:t>) permettant la création d'un </a:t>
            </a:r>
            <a:r>
              <a:rPr lang="fr-FR" b="0" dirty="0" err="1">
                <a:solidFill>
                  <a:srgbClr val="D4D4D4"/>
                </a:solidFill>
                <a:effectLst/>
                <a:latin typeface="Consolas" panose="020B0609020204030204" pitchFamily="49" charset="0"/>
              </a:rPr>
              <a:t>namespace</a:t>
            </a:r>
            <a:r>
              <a:rPr lang="fr-FR" b="0" dirty="0">
                <a:solidFill>
                  <a:srgbClr val="D4D4D4"/>
                </a:solidFill>
                <a:effectLst/>
                <a:latin typeface="Consolas" panose="020B0609020204030204" pitchFamily="49" charset="0"/>
              </a:rPr>
              <a:t> : </a:t>
            </a:r>
            <a:r>
              <a:rPr lang="fr-FR" b="1" dirty="0">
                <a:solidFill>
                  <a:srgbClr val="D4D4D4"/>
                </a:solidFill>
                <a:effectLst/>
                <a:latin typeface="Consolas" panose="020B0609020204030204" pitchFamily="49" charset="0"/>
              </a:rPr>
              <a:t>"tu ne partageras point"</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20</a:t>
            </a:fld>
            <a:endParaRPr lang="fr-FR"/>
          </a:p>
        </p:txBody>
      </p:sp>
    </p:spTree>
    <p:extLst>
      <p:ext uri="{BB962C8B-B14F-4D97-AF65-F5344CB8AC3E}">
        <p14:creationId xmlns:p14="http://schemas.microsoft.com/office/powerpoint/2010/main" val="32150440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21</a:t>
            </a:fld>
            <a:endParaRPr lang="fr-FR"/>
          </a:p>
        </p:txBody>
      </p:sp>
    </p:spTree>
    <p:extLst>
      <p:ext uri="{BB962C8B-B14F-4D97-AF65-F5344CB8AC3E}">
        <p14:creationId xmlns:p14="http://schemas.microsoft.com/office/powerpoint/2010/main" val="40511291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Borg est bien toujours utilisé aujourd'hui (2022) dans les datacenters de Google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sym typeface="Wingdings" panose="05000000000000000000" pitchFamily="2" charset="2"/>
              </a:rPr>
              <a:t> </a:t>
            </a:r>
            <a:r>
              <a:rPr lang="fr-FR" b="0" dirty="0">
                <a:solidFill>
                  <a:srgbClr val="D4D4D4"/>
                </a:solidFill>
                <a:effectLst/>
                <a:latin typeface="Consolas" panose="020B0609020204030204" pitchFamily="49" charset="0"/>
              </a:rPr>
              <a:t>Et </a:t>
            </a:r>
            <a:r>
              <a:rPr lang="fr-FR" b="1" dirty="0">
                <a:solidFill>
                  <a:srgbClr val="D4D4D4"/>
                </a:solidFill>
                <a:effectLst/>
                <a:latin typeface="Consolas" panose="020B0609020204030204" pitchFamily="49" charset="0"/>
              </a:rPr>
              <a:t>PAS</a:t>
            </a:r>
            <a:r>
              <a:rPr lang="fr-FR" b="0" dirty="0">
                <a:solidFill>
                  <a:srgbClr val="D4D4D4"/>
                </a:solidFill>
                <a:effectLst/>
                <a:latin typeface="Consolas" panose="020B0609020204030204" pitchFamily="49" charset="0"/>
              </a:rPr>
              <a:t> </a:t>
            </a:r>
            <a:r>
              <a:rPr lang="fr-FR" b="0" dirty="0" err="1">
                <a:solidFill>
                  <a:srgbClr val="D4D4D4"/>
                </a:solidFill>
                <a:effectLst/>
                <a:latin typeface="Consolas" panose="020B0609020204030204" pitchFamily="49" charset="0"/>
              </a:rPr>
              <a:t>Kubernetes</a:t>
            </a:r>
            <a:r>
              <a:rPr lang="fr-FR" b="0" dirty="0">
                <a:solidFill>
                  <a:srgbClr val="D4D4D4"/>
                </a:solidFill>
                <a:effectLst/>
                <a:latin typeface="Consolas" panose="020B0609020204030204" pitchFamily="49" charset="0"/>
              </a:rPr>
              <a:t>, qui est utilisé pour des </a:t>
            </a:r>
            <a:r>
              <a:rPr lang="fr-FR" b="1" dirty="0">
                <a:solidFill>
                  <a:srgbClr val="D4D4D4"/>
                </a:solidFill>
                <a:effectLst/>
                <a:latin typeface="Consolas" panose="020B0609020204030204" pitchFamily="49" charset="0"/>
              </a:rPr>
              <a:t>services Cloud</a:t>
            </a:r>
            <a:r>
              <a:rPr lang="fr-FR" b="0" dirty="0">
                <a:solidFill>
                  <a:srgbClr val="D4D4D4"/>
                </a:solidFill>
                <a:effectLst/>
                <a:latin typeface="Consolas" panose="020B0609020204030204" pitchFamily="49" charset="0"/>
              </a:rPr>
              <a:t> et est surtout destiné à des </a:t>
            </a:r>
            <a:r>
              <a:rPr lang="fr-FR" b="1" dirty="0">
                <a:solidFill>
                  <a:srgbClr val="D4D4D4"/>
                </a:solidFill>
                <a:effectLst/>
                <a:latin typeface="Consolas" panose="020B0609020204030204" pitchFamily="49" charset="0"/>
              </a:rPr>
              <a:t>utilisateurs externes</a:t>
            </a:r>
            <a:r>
              <a:rPr lang="fr-FR" b="0" dirty="0">
                <a:solidFill>
                  <a:srgbClr val="D4D4D4"/>
                </a:solidFill>
                <a:effectLst/>
                <a:latin typeface="Consolas" panose="020B0609020204030204" pitchFamily="49" charset="0"/>
              </a:rPr>
              <a:t>.</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22</a:t>
            </a:fld>
            <a:endParaRPr lang="fr-FR"/>
          </a:p>
        </p:txBody>
      </p:sp>
    </p:spTree>
    <p:extLst>
      <p:ext uri="{BB962C8B-B14F-4D97-AF65-F5344CB8AC3E}">
        <p14:creationId xmlns:p14="http://schemas.microsoft.com/office/powerpoint/2010/main" val="6290988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En </a:t>
            </a:r>
            <a:r>
              <a:rPr lang="fr-FR" b="1" dirty="0">
                <a:solidFill>
                  <a:srgbClr val="D4D4D4"/>
                </a:solidFill>
                <a:effectLst/>
                <a:latin typeface="Consolas" panose="020B0609020204030204" pitchFamily="49" charset="0"/>
              </a:rPr>
              <a:t>2017</a:t>
            </a:r>
            <a:r>
              <a:rPr lang="fr-FR" b="0" dirty="0">
                <a:solidFill>
                  <a:srgbClr val="D4D4D4"/>
                </a:solidFill>
                <a:effectLst/>
                <a:latin typeface="Consolas" panose="020B0609020204030204" pitchFamily="49" charset="0"/>
              </a:rPr>
              <a:t>, Oracle, propriétaire de Solaris suite au rachat de Sun, a annoncé qu'</a:t>
            </a:r>
            <a:r>
              <a:rPr lang="fr-FR" b="1" dirty="0">
                <a:solidFill>
                  <a:srgbClr val="569CD6"/>
                </a:solidFill>
                <a:effectLst/>
                <a:latin typeface="Consolas" panose="020B0609020204030204" pitchFamily="49" charset="0"/>
              </a:rPr>
              <a:t>*il n'y aurait pas de Solaris 2012*</a:t>
            </a:r>
            <a:r>
              <a:rPr lang="fr-FR" b="0" dirty="0">
                <a:solidFill>
                  <a:srgbClr val="D4D4D4"/>
                </a:solidFill>
                <a:effectLst/>
                <a:latin typeface="Consolas" panose="020B0609020204030204" pitchFamily="49" charset="0"/>
              </a:rPr>
              <a:t>. </a:t>
            </a:r>
            <a:r>
              <a:rPr lang="fr-FR" b="0" dirty="0">
                <a:solidFill>
                  <a:srgbClr val="9CDCFE"/>
                </a:solidFill>
                <a:effectLst/>
                <a:latin typeface="Consolas" panose="020B0609020204030204" pitchFamily="49" charset="0"/>
              </a:rPr>
              <a:t>+</a:t>
            </a:r>
            <a:endParaRPr lang="fr-FR" b="0" dirty="0">
              <a:solidFill>
                <a:srgbClr val="D4D4D4"/>
              </a:solidFill>
              <a:effectLst/>
              <a:latin typeface="Consolas" panose="020B0609020204030204" pitchFamily="49" charset="0"/>
            </a:endParaRPr>
          </a:p>
          <a:p>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Le support étendu de Solaris 11 est toujours prévu pour 2034, mais les licenciements côté Solaris sont nombreux, soyons clairs, </a:t>
            </a:r>
            <a:r>
              <a:rPr lang="fr-FR" b="1" dirty="0">
                <a:solidFill>
                  <a:srgbClr val="D4D4D4"/>
                </a:solidFill>
                <a:effectLst/>
                <a:latin typeface="Consolas" panose="020B0609020204030204" pitchFamily="49" charset="0"/>
              </a:rPr>
              <a:t>c'est la fin pour Solaris</a:t>
            </a:r>
            <a:r>
              <a:rPr lang="fr-FR" b="0" dirty="0">
                <a:solidFill>
                  <a:srgbClr val="D4D4D4"/>
                </a:solidFill>
                <a:effectLst/>
                <a:latin typeface="Consolas" panose="020B0609020204030204" pitchFamily="49" charset="0"/>
              </a:rPr>
              <a:t> ...</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23</a:t>
            </a:fld>
            <a:endParaRPr lang="fr-FR"/>
          </a:p>
        </p:txBody>
      </p:sp>
    </p:spTree>
    <p:extLst>
      <p:ext uri="{BB962C8B-B14F-4D97-AF65-F5344CB8AC3E}">
        <p14:creationId xmlns:p14="http://schemas.microsoft.com/office/powerpoint/2010/main" val="20617190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OSLV : </a:t>
            </a:r>
            <a:r>
              <a:rPr lang="fr-FR" b="1" dirty="0">
                <a:solidFill>
                  <a:srgbClr val="569CD6"/>
                </a:solidFill>
                <a:effectLst/>
                <a:latin typeface="Consolas" panose="020B0609020204030204" pitchFamily="49" charset="0"/>
              </a:rPr>
              <a:t>Operating System </a:t>
            </a:r>
            <a:r>
              <a:rPr lang="fr-FR" b="1" dirty="0" err="1">
                <a:solidFill>
                  <a:srgbClr val="569CD6"/>
                </a:solidFill>
                <a:effectLst/>
                <a:latin typeface="Consolas" panose="020B0609020204030204" pitchFamily="49" charset="0"/>
              </a:rPr>
              <a:t>Level</a:t>
            </a:r>
            <a:r>
              <a:rPr lang="fr-FR" b="1" dirty="0">
                <a:solidFill>
                  <a:srgbClr val="569CD6"/>
                </a:solidFill>
                <a:effectLst/>
                <a:latin typeface="Consolas" panose="020B0609020204030204" pitchFamily="49" charset="0"/>
              </a:rPr>
              <a:t> </a:t>
            </a:r>
            <a:r>
              <a:rPr lang="fr-FR" b="1" dirty="0" err="1">
                <a:solidFill>
                  <a:srgbClr val="569CD6"/>
                </a:solidFill>
                <a:effectLst/>
                <a:latin typeface="Consolas" panose="020B0609020204030204" pitchFamily="49" charset="0"/>
              </a:rPr>
              <a:t>Virtualization</a:t>
            </a: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solidFill>
                  <a:srgbClr val="D4D4D4"/>
                </a:solidFill>
                <a:effectLst/>
                <a:latin typeface="Consolas" panose="020B0609020204030204" pitchFamily="49" charset="0"/>
              </a:rPr>
              <a:t>Distributions Linux  </a:t>
            </a:r>
            <a:r>
              <a:rPr lang="fr-FR" b="0" dirty="0">
                <a:solidFill>
                  <a:srgbClr val="D4D4D4"/>
                </a:solidFill>
                <a:effectLst/>
                <a:latin typeface="Consolas" panose="020B0609020204030204" pitchFamily="49" charset="0"/>
              </a:rPr>
              <a:t>= ensemble de logiciels libres autour du noyau Linux</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24</a:t>
            </a:fld>
            <a:endParaRPr lang="fr-FR"/>
          </a:p>
        </p:txBody>
      </p:sp>
    </p:spTree>
    <p:extLst>
      <p:ext uri="{BB962C8B-B14F-4D97-AF65-F5344CB8AC3E}">
        <p14:creationId xmlns:p14="http://schemas.microsoft.com/office/powerpoint/2010/main" val="17246422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OSLV : </a:t>
            </a:r>
            <a:r>
              <a:rPr lang="fr-FR" b="1" dirty="0">
                <a:solidFill>
                  <a:srgbClr val="569CD6"/>
                </a:solidFill>
                <a:effectLst/>
                <a:latin typeface="Consolas" panose="020B0609020204030204" pitchFamily="49" charset="0"/>
              </a:rPr>
              <a:t>Operating System </a:t>
            </a:r>
            <a:r>
              <a:rPr lang="fr-FR" b="1" dirty="0" err="1">
                <a:solidFill>
                  <a:srgbClr val="569CD6"/>
                </a:solidFill>
                <a:effectLst/>
                <a:latin typeface="Consolas" panose="020B0609020204030204" pitchFamily="49" charset="0"/>
              </a:rPr>
              <a:t>Level</a:t>
            </a:r>
            <a:r>
              <a:rPr lang="fr-FR" b="1" dirty="0">
                <a:solidFill>
                  <a:srgbClr val="569CD6"/>
                </a:solidFill>
                <a:effectLst/>
                <a:latin typeface="Consolas" panose="020B0609020204030204" pitchFamily="49" charset="0"/>
              </a:rPr>
              <a:t> </a:t>
            </a:r>
            <a:r>
              <a:rPr lang="fr-FR" b="1" dirty="0" err="1">
                <a:solidFill>
                  <a:srgbClr val="569CD6"/>
                </a:solidFill>
                <a:effectLst/>
                <a:latin typeface="Consolas" panose="020B0609020204030204" pitchFamily="49" charset="0"/>
              </a:rPr>
              <a:t>Virtualization</a:t>
            </a: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solidFill>
                  <a:srgbClr val="D4D4D4"/>
                </a:solidFill>
                <a:effectLst/>
                <a:latin typeface="Consolas" panose="020B0609020204030204" pitchFamily="49" charset="0"/>
              </a:rPr>
              <a:t>Distributions Linux  </a:t>
            </a:r>
            <a:r>
              <a:rPr lang="fr-FR" b="0" dirty="0">
                <a:solidFill>
                  <a:srgbClr val="D4D4D4"/>
                </a:solidFill>
                <a:effectLst/>
                <a:latin typeface="Consolas" panose="020B0609020204030204" pitchFamily="49" charset="0"/>
              </a:rPr>
              <a:t>= ensemble de logiciels libres autour du noyau Linux</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25</a:t>
            </a:fld>
            <a:endParaRPr lang="fr-FR"/>
          </a:p>
        </p:txBody>
      </p:sp>
    </p:spTree>
    <p:extLst>
      <p:ext uri="{BB962C8B-B14F-4D97-AF65-F5344CB8AC3E}">
        <p14:creationId xmlns:p14="http://schemas.microsoft.com/office/powerpoint/2010/main" val="18203939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26</a:t>
            </a:fld>
            <a:endParaRPr lang="fr-FR"/>
          </a:p>
        </p:txBody>
      </p:sp>
    </p:spTree>
    <p:extLst>
      <p:ext uri="{BB962C8B-B14F-4D97-AF65-F5344CB8AC3E}">
        <p14:creationId xmlns:p14="http://schemas.microsoft.com/office/powerpoint/2010/main" val="13751130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27</a:t>
            </a:fld>
            <a:endParaRPr lang="fr-FR"/>
          </a:p>
        </p:txBody>
      </p:sp>
    </p:spTree>
    <p:extLst>
      <p:ext uri="{BB962C8B-B14F-4D97-AF65-F5344CB8AC3E}">
        <p14:creationId xmlns:p14="http://schemas.microsoft.com/office/powerpoint/2010/main" val="41749973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Jetez juste un </a:t>
            </a:r>
            <a:r>
              <a:rPr lang="fr-FR" b="0" dirty="0" err="1">
                <a:solidFill>
                  <a:srgbClr val="D4D4D4"/>
                </a:solidFill>
                <a:effectLst/>
                <a:latin typeface="Consolas" panose="020B0609020204030204" pitchFamily="49" charset="0"/>
              </a:rPr>
              <a:t>oeil</a:t>
            </a:r>
            <a:r>
              <a:rPr lang="fr-FR" b="0" dirty="0">
                <a:solidFill>
                  <a:srgbClr val="D4D4D4"/>
                </a:solidFill>
                <a:effectLst/>
                <a:latin typeface="Consolas" panose="020B0609020204030204" pitchFamily="49" charset="0"/>
              </a:rPr>
              <a:t> au nom de la commande (</a:t>
            </a:r>
            <a:r>
              <a:rPr lang="fr-FR" b="0" dirty="0" err="1">
                <a:solidFill>
                  <a:srgbClr val="D4D4D4"/>
                </a:solidFill>
                <a:effectLst/>
                <a:latin typeface="Consolas" panose="020B0609020204030204" pitchFamily="49" charset="0"/>
              </a:rPr>
              <a:t>unshare</a:t>
            </a:r>
            <a:r>
              <a:rPr lang="fr-FR" b="0" dirty="0">
                <a:solidFill>
                  <a:srgbClr val="D4D4D4"/>
                </a:solidFill>
                <a:effectLst/>
                <a:latin typeface="Consolas" panose="020B0609020204030204" pitchFamily="49" charset="0"/>
              </a:rPr>
              <a:t>) permettant la création d'un </a:t>
            </a:r>
            <a:r>
              <a:rPr lang="fr-FR" b="0" dirty="0" err="1">
                <a:solidFill>
                  <a:srgbClr val="D4D4D4"/>
                </a:solidFill>
                <a:effectLst/>
                <a:latin typeface="Consolas" panose="020B0609020204030204" pitchFamily="49" charset="0"/>
              </a:rPr>
              <a:t>namespace</a:t>
            </a:r>
            <a:r>
              <a:rPr lang="fr-FR" b="0" dirty="0">
                <a:solidFill>
                  <a:srgbClr val="D4D4D4"/>
                </a:solidFill>
                <a:effectLst/>
                <a:latin typeface="Consolas" panose="020B0609020204030204" pitchFamily="49" charset="0"/>
              </a:rPr>
              <a:t> : </a:t>
            </a:r>
            <a:r>
              <a:rPr lang="fr-FR" b="1" dirty="0">
                <a:solidFill>
                  <a:srgbClr val="D4D4D4"/>
                </a:solidFill>
                <a:effectLst/>
                <a:latin typeface="Consolas" panose="020B0609020204030204" pitchFamily="49" charset="0"/>
              </a:rPr>
              <a:t>"tu ne partageras point"</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28</a:t>
            </a:fld>
            <a:endParaRPr lang="fr-FR"/>
          </a:p>
        </p:txBody>
      </p:sp>
    </p:spTree>
    <p:extLst>
      <p:ext uri="{BB962C8B-B14F-4D97-AF65-F5344CB8AC3E}">
        <p14:creationId xmlns:p14="http://schemas.microsoft.com/office/powerpoint/2010/main" val="8574879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29</a:t>
            </a:fld>
            <a:endParaRPr lang="fr-FR"/>
          </a:p>
        </p:txBody>
      </p:sp>
    </p:spTree>
    <p:extLst>
      <p:ext uri="{BB962C8B-B14F-4D97-AF65-F5344CB8AC3E}">
        <p14:creationId xmlns:p14="http://schemas.microsoft.com/office/powerpoint/2010/main" val="1844158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Petit disclaimer avant d'aller plus loin : </a:t>
            </a:r>
            <a:r>
              <a:rPr lang="fr-FR" b="1" dirty="0">
                <a:solidFill>
                  <a:srgbClr val="D4D4D4"/>
                </a:solidFill>
                <a:effectLst/>
                <a:latin typeface="Consolas" panose="020B0609020204030204" pitchFamily="49" charset="0"/>
              </a:rPr>
              <a:t>on ne va PAS expliquer comment se servir de Docker, </a:t>
            </a:r>
            <a:r>
              <a:rPr lang="fr-FR" b="1" dirty="0" err="1">
                <a:solidFill>
                  <a:srgbClr val="D4D4D4"/>
                </a:solidFill>
                <a:effectLst/>
                <a:latin typeface="Consolas" panose="020B0609020204030204" pitchFamily="49" charset="0"/>
              </a:rPr>
              <a:t>Kubernetes</a:t>
            </a:r>
            <a:r>
              <a:rPr lang="fr-FR" b="1" dirty="0">
                <a:solidFill>
                  <a:srgbClr val="D4D4D4"/>
                </a:solidFill>
                <a:effectLst/>
                <a:latin typeface="Consolas" panose="020B0609020204030204" pitchFamily="49" charset="0"/>
              </a:rPr>
              <a:t> ou </a:t>
            </a:r>
            <a:r>
              <a:rPr lang="fr-FR" b="1" dirty="0" err="1">
                <a:solidFill>
                  <a:srgbClr val="D4D4D4"/>
                </a:solidFill>
                <a:effectLst/>
                <a:latin typeface="Consolas" panose="020B0609020204030204" pitchFamily="49" charset="0"/>
              </a:rPr>
              <a:t>WebAssembly</a:t>
            </a:r>
            <a:r>
              <a:rPr lang="fr-FR" b="0" dirty="0">
                <a:solidFill>
                  <a:srgbClr val="D4D4D4"/>
                </a:solidFill>
                <a:effectLst/>
                <a:latin typeface="Consolas" panose="020B0609020204030204" pitchFamily="49" charset="0"/>
              </a:rPr>
              <a:t> durant ce talk.</a:t>
            </a:r>
          </a:p>
          <a:p>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Le but est vraiment de se concentrer sur </a:t>
            </a:r>
            <a:r>
              <a:rPr lang="fr-FR" b="1" dirty="0">
                <a:solidFill>
                  <a:srgbClr val="D4D4D4"/>
                </a:solidFill>
                <a:effectLst/>
                <a:latin typeface="Consolas" panose="020B0609020204030204" pitchFamily="49" charset="0"/>
              </a:rPr>
              <a:t>l'enchaînement des progrès technologiques</a:t>
            </a:r>
            <a:r>
              <a:rPr lang="fr-FR" b="0" dirty="0">
                <a:solidFill>
                  <a:srgbClr val="D4D4D4"/>
                </a:solidFill>
                <a:effectLst/>
                <a:latin typeface="Consolas" panose="020B0609020204030204" pitchFamily="49" charset="0"/>
              </a:rPr>
              <a:t> au cours des années.</a:t>
            </a:r>
          </a:p>
          <a:p>
            <a:endParaRPr lang="fr-FR" dirty="0"/>
          </a:p>
          <a:p>
            <a:r>
              <a:rPr lang="fr-FR" b="0" dirty="0">
                <a:solidFill>
                  <a:srgbClr val="D4D4D4"/>
                </a:solidFill>
                <a:effectLst/>
                <a:latin typeface="Consolas" panose="020B0609020204030204" pitchFamily="49" charset="0"/>
              </a:rPr>
              <a:t>Autre point : n'allez surtout pas croire que je suis un spécialiste de chaque technologie présentée.</a:t>
            </a:r>
          </a:p>
          <a:p>
            <a:r>
              <a:rPr lang="fr-FR" b="0" dirty="0">
                <a:solidFill>
                  <a:srgbClr val="D4D4D4"/>
                </a:solidFill>
                <a:effectLst/>
                <a:latin typeface="Consolas" panose="020B0609020204030204" pitchFamily="49" charset="0"/>
              </a:rPr>
              <a:t>Il y aura donc des </a:t>
            </a:r>
            <a:r>
              <a:rPr lang="fr-FR" b="1" dirty="0">
                <a:solidFill>
                  <a:srgbClr val="D4D4D4"/>
                </a:solidFill>
                <a:effectLst/>
                <a:latin typeface="Consolas" panose="020B0609020204030204" pitchFamily="49" charset="0"/>
              </a:rPr>
              <a:t>slides verbeux</a:t>
            </a:r>
            <a:r>
              <a:rPr lang="fr-FR" b="0" dirty="0">
                <a:solidFill>
                  <a:srgbClr val="D4D4D4"/>
                </a:solidFill>
                <a:effectLst/>
                <a:latin typeface="Consolas" panose="020B0609020204030204" pitchFamily="49" charset="0"/>
              </a:rPr>
              <a:t>, car je ne suis tout simplement </a:t>
            </a:r>
            <a:r>
              <a:rPr lang="fr-FR" b="1" dirty="0">
                <a:solidFill>
                  <a:srgbClr val="D4D4D4"/>
                </a:solidFill>
                <a:effectLst/>
                <a:latin typeface="Consolas" panose="020B0609020204030204" pitchFamily="49" charset="0"/>
              </a:rPr>
              <a:t>pas capable de tout retenir</a:t>
            </a:r>
            <a:r>
              <a:rPr lang="fr-FR" b="0" dirty="0">
                <a:solidFill>
                  <a:srgbClr val="D4D4D4"/>
                </a:solidFill>
                <a:effectLst/>
                <a:latin typeface="Consolas" panose="020B0609020204030204" pitchFamily="49" charset="0"/>
              </a:rPr>
              <a:t>.</a:t>
            </a:r>
          </a:p>
          <a:p>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3</a:t>
            </a:fld>
            <a:endParaRPr lang="fr-FR"/>
          </a:p>
        </p:txBody>
      </p:sp>
    </p:spTree>
    <p:extLst>
      <p:ext uri="{BB962C8B-B14F-4D97-AF65-F5344CB8AC3E}">
        <p14:creationId xmlns:p14="http://schemas.microsoft.com/office/powerpoint/2010/main" val="13316353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30</a:t>
            </a:fld>
            <a:endParaRPr lang="fr-FR"/>
          </a:p>
        </p:txBody>
      </p:sp>
    </p:spTree>
    <p:extLst>
      <p:ext uri="{BB962C8B-B14F-4D97-AF65-F5344CB8AC3E}">
        <p14:creationId xmlns:p14="http://schemas.microsoft.com/office/powerpoint/2010/main" val="40540613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Jetez juste un </a:t>
            </a:r>
            <a:r>
              <a:rPr lang="fr-FR" b="0" dirty="0" err="1">
                <a:solidFill>
                  <a:srgbClr val="D4D4D4"/>
                </a:solidFill>
                <a:effectLst/>
                <a:latin typeface="Consolas" panose="020B0609020204030204" pitchFamily="49" charset="0"/>
              </a:rPr>
              <a:t>oeil</a:t>
            </a:r>
            <a:r>
              <a:rPr lang="fr-FR" b="0" dirty="0">
                <a:solidFill>
                  <a:srgbClr val="D4D4D4"/>
                </a:solidFill>
                <a:effectLst/>
                <a:latin typeface="Consolas" panose="020B0609020204030204" pitchFamily="49" charset="0"/>
              </a:rPr>
              <a:t> au nom de la commande (</a:t>
            </a:r>
            <a:r>
              <a:rPr lang="fr-FR" b="0" dirty="0" err="1">
                <a:solidFill>
                  <a:srgbClr val="D4D4D4"/>
                </a:solidFill>
                <a:effectLst/>
                <a:latin typeface="Consolas" panose="020B0609020204030204" pitchFamily="49" charset="0"/>
              </a:rPr>
              <a:t>unshare</a:t>
            </a:r>
            <a:r>
              <a:rPr lang="fr-FR" b="0" dirty="0">
                <a:solidFill>
                  <a:srgbClr val="D4D4D4"/>
                </a:solidFill>
                <a:effectLst/>
                <a:latin typeface="Consolas" panose="020B0609020204030204" pitchFamily="49" charset="0"/>
              </a:rPr>
              <a:t>) permettant la création d'un </a:t>
            </a:r>
            <a:r>
              <a:rPr lang="fr-FR" b="0" dirty="0" err="1">
                <a:solidFill>
                  <a:srgbClr val="D4D4D4"/>
                </a:solidFill>
                <a:effectLst/>
                <a:latin typeface="Consolas" panose="020B0609020204030204" pitchFamily="49" charset="0"/>
              </a:rPr>
              <a:t>namespace</a:t>
            </a:r>
            <a:r>
              <a:rPr lang="fr-FR" b="0" dirty="0">
                <a:solidFill>
                  <a:srgbClr val="D4D4D4"/>
                </a:solidFill>
                <a:effectLst/>
                <a:latin typeface="Consolas" panose="020B0609020204030204" pitchFamily="49" charset="0"/>
              </a:rPr>
              <a:t> : </a:t>
            </a:r>
            <a:r>
              <a:rPr lang="fr-FR" b="1" dirty="0">
                <a:solidFill>
                  <a:srgbClr val="D4D4D4"/>
                </a:solidFill>
                <a:effectLst/>
                <a:latin typeface="Consolas" panose="020B0609020204030204" pitchFamily="49" charset="0"/>
              </a:rPr>
              <a:t>"tu ne partageras point"</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31</a:t>
            </a:fld>
            <a:endParaRPr lang="fr-FR"/>
          </a:p>
        </p:txBody>
      </p:sp>
    </p:spTree>
    <p:extLst>
      <p:ext uri="{BB962C8B-B14F-4D97-AF65-F5344CB8AC3E}">
        <p14:creationId xmlns:p14="http://schemas.microsoft.com/office/powerpoint/2010/main" val="24565758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32</a:t>
            </a:fld>
            <a:endParaRPr lang="fr-FR"/>
          </a:p>
        </p:txBody>
      </p:sp>
    </p:spTree>
    <p:extLst>
      <p:ext uri="{BB962C8B-B14F-4D97-AF65-F5344CB8AC3E}">
        <p14:creationId xmlns:p14="http://schemas.microsoft.com/office/powerpoint/2010/main" val="39964380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On avait déjà des </a:t>
            </a:r>
            <a:r>
              <a:rPr lang="fr-FR" b="0" dirty="0" err="1">
                <a:solidFill>
                  <a:srgbClr val="D4D4D4"/>
                </a:solidFill>
                <a:effectLst/>
                <a:latin typeface="Consolas" panose="020B0609020204030204" pitchFamily="49" charset="0"/>
              </a:rPr>
              <a:t>namespaces</a:t>
            </a:r>
            <a:r>
              <a:rPr lang="fr-FR" b="0" dirty="0">
                <a:solidFill>
                  <a:srgbClr val="D4D4D4"/>
                </a:solidFill>
                <a:effectLst/>
                <a:latin typeface="Consolas" panose="020B0609020204030204" pitchFamily="49" charset="0"/>
              </a:rPr>
              <a:t> dans le noyau Linux, on vient d’y ajouter les </a:t>
            </a:r>
            <a:r>
              <a:rPr lang="fr-FR" b="0" dirty="0" err="1">
                <a:solidFill>
                  <a:srgbClr val="D4D4D4"/>
                </a:solidFill>
                <a:effectLst/>
                <a:latin typeface="Consolas" panose="020B0609020204030204" pitchFamily="49" charset="0"/>
              </a:rPr>
              <a:t>cgroups</a:t>
            </a:r>
            <a:r>
              <a:rPr lang="fr-FR" b="0" dirty="0">
                <a:solidFill>
                  <a:srgbClr val="D4D4D4"/>
                </a:solidFill>
                <a:effectLst/>
                <a:latin typeface="Consolas" panose="020B0609020204030204" pitchFamily="49" charset="0"/>
              </a:rPr>
              <a:t>, et </a:t>
            </a:r>
            <a:r>
              <a:rPr lang="fr-FR" b="1" dirty="0">
                <a:solidFill>
                  <a:srgbClr val="D4D4D4"/>
                </a:solidFill>
                <a:effectLst/>
                <a:latin typeface="Consolas" panose="020B0609020204030204" pitchFamily="49" charset="0"/>
              </a:rPr>
              <a:t>à peine 7 mois plus tard</a:t>
            </a:r>
            <a:r>
              <a:rPr lang="fr-FR" b="0" dirty="0">
                <a:solidFill>
                  <a:srgbClr val="D4D4D4"/>
                </a:solidFill>
                <a:effectLst/>
                <a:latin typeface="Consolas" panose="020B0609020204030204" pitchFamily="49" charset="0"/>
              </a:rPr>
              <a:t>, création du projet des </a:t>
            </a:r>
            <a:r>
              <a:rPr lang="fr-FR" b="1" dirty="0">
                <a:solidFill>
                  <a:srgbClr val="D4D4D4"/>
                </a:solidFill>
                <a:effectLst/>
                <a:latin typeface="Consolas" panose="020B0609020204030204" pitchFamily="49" charset="0"/>
              </a:rPr>
              <a:t>Linux Containers </a:t>
            </a:r>
            <a:r>
              <a:rPr lang="fr-FR" b="0" dirty="0">
                <a:solidFill>
                  <a:srgbClr val="D4D4D4"/>
                </a:solidFill>
                <a:effectLst/>
                <a:latin typeface="Consolas" panose="020B06090202040302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On voit bien l’importance qu’ont eu les </a:t>
            </a:r>
            <a:r>
              <a:rPr lang="fr-FR" b="0" dirty="0" err="1">
                <a:solidFill>
                  <a:srgbClr val="D4D4D4"/>
                </a:solidFill>
                <a:effectLst/>
                <a:latin typeface="Consolas" panose="020B0609020204030204" pitchFamily="49" charset="0"/>
              </a:rPr>
              <a:t>namespaces</a:t>
            </a:r>
            <a:r>
              <a:rPr lang="fr-FR" b="0" dirty="0">
                <a:solidFill>
                  <a:srgbClr val="D4D4D4"/>
                </a:solidFill>
                <a:effectLst/>
                <a:latin typeface="Consolas" panose="020B0609020204030204" pitchFamily="49" charset="0"/>
              </a:rPr>
              <a:t> et les </a:t>
            </a:r>
            <a:r>
              <a:rPr lang="fr-FR" b="0" dirty="0" err="1">
                <a:solidFill>
                  <a:srgbClr val="D4D4D4"/>
                </a:solidFill>
                <a:effectLst/>
                <a:latin typeface="Consolas" panose="020B0609020204030204" pitchFamily="49" charset="0"/>
              </a:rPr>
              <a:t>cgroups</a:t>
            </a:r>
            <a:r>
              <a:rPr lang="fr-FR" b="0" dirty="0">
                <a:solidFill>
                  <a:srgbClr val="D4D4D4"/>
                </a:solidFill>
                <a:effectLst/>
                <a:latin typeface="Consolas" panose="020B0609020204030204" pitchFamily="49" charset="0"/>
              </a:rPr>
              <a:t> !</a:t>
            </a:r>
          </a:p>
        </p:txBody>
      </p:sp>
      <p:sp>
        <p:nvSpPr>
          <p:cNvPr id="4" name="Slide Number Placeholder 3"/>
          <p:cNvSpPr>
            <a:spLocks noGrp="1"/>
          </p:cNvSpPr>
          <p:nvPr>
            <p:ph type="sldNum" sz="quarter" idx="5"/>
          </p:nvPr>
        </p:nvSpPr>
        <p:spPr/>
        <p:txBody>
          <a:bodyPr/>
          <a:lstStyle/>
          <a:p>
            <a:fld id="{20E9140C-2C58-4C46-BC63-4348D42211EC}" type="slidenum">
              <a:rPr lang="fr-FR" smtClean="0"/>
              <a:t>33</a:t>
            </a:fld>
            <a:endParaRPr lang="fr-FR"/>
          </a:p>
        </p:txBody>
      </p:sp>
    </p:spTree>
    <p:extLst>
      <p:ext uri="{BB962C8B-B14F-4D97-AF65-F5344CB8AC3E}">
        <p14:creationId xmlns:p14="http://schemas.microsoft.com/office/powerpoint/2010/main" val="8494342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err="1">
                <a:solidFill>
                  <a:srgbClr val="D4D4D4"/>
                </a:solidFill>
                <a:effectLst/>
                <a:latin typeface="Consolas" panose="020B0609020204030204" pitchFamily="49" charset="0"/>
              </a:rPr>
              <a:t>Clound</a:t>
            </a:r>
            <a:r>
              <a:rPr lang="fr-FR" b="0" dirty="0">
                <a:solidFill>
                  <a:srgbClr val="D4D4D4"/>
                </a:solidFill>
                <a:effectLst/>
                <a:latin typeface="Consolas" panose="020B0609020204030204" pitchFamily="49" charset="0"/>
              </a:rPr>
              <a:t> </a:t>
            </a:r>
            <a:r>
              <a:rPr lang="fr-FR" b="0" dirty="0" err="1">
                <a:solidFill>
                  <a:srgbClr val="D4D4D4"/>
                </a:solidFill>
                <a:effectLst/>
                <a:latin typeface="Consolas" panose="020B0609020204030204" pitchFamily="49" charset="0"/>
              </a:rPr>
              <a:t>Foundry</a:t>
            </a:r>
            <a:r>
              <a:rPr lang="fr-FR" b="0" dirty="0">
                <a:solidFill>
                  <a:srgbClr val="D4D4D4"/>
                </a:solidFill>
                <a:effectLst/>
                <a:latin typeface="Consolas" panose="020B0609020204030204" pitchFamily="49" charset="0"/>
              </a:rPr>
              <a:t> a plus tard </a:t>
            </a:r>
            <a:r>
              <a:rPr lang="fr-FR" b="1" dirty="0">
                <a:solidFill>
                  <a:srgbClr val="D4D4D4"/>
                </a:solidFill>
                <a:effectLst/>
                <a:latin typeface="Consolas" panose="020B0609020204030204" pitchFamily="49" charset="0"/>
              </a:rPr>
              <a:t>remplacé les Containers Linux </a:t>
            </a:r>
            <a:r>
              <a:rPr lang="fr-FR" b="0" dirty="0">
                <a:solidFill>
                  <a:srgbClr val="D4D4D4"/>
                </a:solidFill>
                <a:effectLst/>
                <a:latin typeface="Consolas" panose="020B0609020204030204" pitchFamily="49" charset="0"/>
              </a:rPr>
              <a:t>par </a:t>
            </a:r>
            <a:r>
              <a:rPr lang="fr-FR" b="1" dirty="0">
                <a:solidFill>
                  <a:srgbClr val="D4D4D4"/>
                </a:solidFill>
                <a:effectLst/>
                <a:latin typeface="Consolas" panose="020B0609020204030204" pitchFamily="49" charset="0"/>
              </a:rPr>
              <a:t>leur propre implémentation</a:t>
            </a:r>
            <a:r>
              <a:rPr lang="fr-FR" b="0" dirty="0">
                <a:solidFill>
                  <a:srgbClr val="D4D4D4"/>
                </a:solidFill>
                <a:effectLst/>
                <a:latin typeface="Consolas" panose="020B0609020204030204" pitchFamily="49" charset="0"/>
              </a:rPr>
              <a:t>, utilisant toujours les </a:t>
            </a:r>
            <a:r>
              <a:rPr lang="fr-FR" b="1" dirty="0" err="1">
                <a:solidFill>
                  <a:srgbClr val="D4D4D4"/>
                </a:solidFill>
                <a:effectLst/>
                <a:latin typeface="Consolas" panose="020B0609020204030204" pitchFamily="49" charset="0"/>
              </a:rPr>
              <a:t>cgroups</a:t>
            </a:r>
            <a:r>
              <a:rPr lang="fr-FR" b="0" dirty="0">
                <a:solidFill>
                  <a:srgbClr val="D4D4D4"/>
                </a:solidFill>
                <a:effectLst/>
                <a:latin typeface="Consolas" panose="020B0609020204030204" pitchFamily="49" charset="0"/>
              </a:rPr>
              <a:t> et les </a:t>
            </a:r>
            <a:r>
              <a:rPr lang="fr-FR" b="1" dirty="0" err="1">
                <a:solidFill>
                  <a:srgbClr val="D4D4D4"/>
                </a:solidFill>
                <a:effectLst/>
                <a:latin typeface="Consolas" panose="020B0609020204030204" pitchFamily="49" charset="0"/>
              </a:rPr>
              <a:t>namespaces</a:t>
            </a:r>
            <a:endParaRPr lang="fr-FR" b="1"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Le plus important pour </a:t>
            </a:r>
            <a:r>
              <a:rPr lang="fr-FR" b="0" dirty="0" err="1">
                <a:solidFill>
                  <a:srgbClr val="D4D4D4"/>
                </a:solidFill>
                <a:effectLst/>
                <a:latin typeface="Consolas" panose="020B0609020204030204" pitchFamily="49" charset="0"/>
              </a:rPr>
              <a:t>Warden</a:t>
            </a:r>
            <a:r>
              <a:rPr lang="fr-FR" b="0" dirty="0">
                <a:solidFill>
                  <a:srgbClr val="D4D4D4"/>
                </a:solidFill>
                <a:effectLst/>
                <a:latin typeface="Consolas" panose="020B0609020204030204" pitchFamily="49" charset="0"/>
              </a:rPr>
              <a:t> était de rendre possible la gestion d’environnements isolés par un moyen simple : </a:t>
            </a:r>
            <a:r>
              <a:rPr lang="fr-FR" b="1" dirty="0">
                <a:solidFill>
                  <a:srgbClr val="D4D4D4"/>
                </a:solidFill>
                <a:effectLst/>
                <a:latin typeface="Consolas" panose="020B0609020204030204" pitchFamily="49" charset="0"/>
              </a:rPr>
              <a:t>une API</a:t>
            </a:r>
            <a:r>
              <a:rPr lang="fr-FR" b="0" dirty="0">
                <a:solidFill>
                  <a:srgbClr val="D4D4D4"/>
                </a:solidFill>
                <a:effectLst/>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34</a:t>
            </a:fld>
            <a:endParaRPr lang="fr-FR"/>
          </a:p>
        </p:txBody>
      </p:sp>
    </p:spTree>
    <p:extLst>
      <p:ext uri="{BB962C8B-B14F-4D97-AF65-F5344CB8AC3E}">
        <p14:creationId xmlns:p14="http://schemas.microsoft.com/office/powerpoint/2010/main" val="56913633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35</a:t>
            </a:fld>
            <a:endParaRPr lang="fr-FR"/>
          </a:p>
        </p:txBody>
      </p:sp>
    </p:spTree>
    <p:extLst>
      <p:ext uri="{BB962C8B-B14F-4D97-AF65-F5344CB8AC3E}">
        <p14:creationId xmlns:p14="http://schemas.microsoft.com/office/powerpoint/2010/main" val="211243771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pivot_root</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 l'héritier de </a:t>
            </a:r>
            <a:r>
              <a:rPr lang="fr-FR" b="0" dirty="0" err="1">
                <a:solidFill>
                  <a:srgbClr val="D4D4D4"/>
                </a:solidFill>
                <a:effectLst/>
                <a:latin typeface="Consolas" panose="020B0609020204030204" pitchFamily="49" charset="0"/>
              </a:rPr>
              <a:t>chroot</a:t>
            </a:r>
            <a:r>
              <a:rPr lang="fr-FR" b="0" dirty="0">
                <a:solidFill>
                  <a:srgbClr val="D4D4D4"/>
                </a:solidFill>
                <a:effectLst/>
                <a:latin typeface="Consolas" panose="020B0609020204030204" pitchFamily="49" charset="0"/>
              </a:rPr>
              <a:t> en version plus sécurisée, </a:t>
            </a:r>
            <a:r>
              <a:rPr lang="fr-FR"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permet de </a:t>
            </a:r>
            <a:r>
              <a:rPr lang="fr-FR" sz="1200" dirty="0">
                <a:solidFill>
                  <a:srgbClr val="F88224"/>
                </a:solidFill>
                <a:latin typeface="Open Sans" panose="020B0606030504020204" pitchFamily="34" charset="0"/>
                <a:ea typeface="Open Sans" panose="020B0606030504020204" pitchFamily="34" charset="0"/>
                <a:cs typeface="Open Sans" panose="020B0606030504020204" pitchFamily="34" charset="0"/>
              </a:rPr>
              <a:t>changer le répertoire racine d’un processus et de ses enfants</a:t>
            </a:r>
            <a:r>
              <a:rPr lang="fr-FR"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cgroups</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 limiter COMBIEN on peut utiliser (mémoire, CPU)</a:t>
            </a:r>
          </a:p>
          <a:p>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namespaces</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 limiter ce que l'on peut voir</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seccomp-bpf</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 vise à éviter les appels système dangereux</a:t>
            </a:r>
          </a:p>
          <a:p>
            <a:r>
              <a:rPr lang="fr-FR" b="0" dirty="0">
                <a:solidFill>
                  <a:srgbClr val="D4D4D4"/>
                </a:solidFill>
                <a:effectLst/>
                <a:latin typeface="Consolas" panose="020B0609020204030204" pitchFamily="49" charset="0"/>
              </a:rPr>
              <a:t>        ** </a:t>
            </a:r>
            <a:r>
              <a:rPr lang="fr-FR" b="0" dirty="0" err="1">
                <a:solidFill>
                  <a:srgbClr val="D4D4D4"/>
                </a:solidFill>
                <a:effectLst/>
                <a:latin typeface="Consolas" panose="020B0609020204030204" pitchFamily="49" charset="0"/>
              </a:rPr>
              <a:t>seccomp</a:t>
            </a:r>
            <a:r>
              <a:rPr lang="fr-FR" b="0" dirty="0">
                <a:solidFill>
                  <a:srgbClr val="D4D4D4"/>
                </a:solidFill>
                <a:effectLst/>
                <a:latin typeface="Consolas" panose="020B0609020204030204" pitchFamily="49" charset="0"/>
              </a:rPr>
              <a:t> </a:t>
            </a:r>
            <a:r>
              <a:rPr lang="fr-FR" b="0" dirty="0" err="1">
                <a:solidFill>
                  <a:srgbClr val="D4D4D4"/>
                </a:solidFill>
                <a:effectLst/>
                <a:latin typeface="Consolas" panose="020B0609020204030204" pitchFamily="49" charset="0"/>
              </a:rPr>
              <a:t>means</a:t>
            </a:r>
            <a:r>
              <a:rPr lang="fr-FR" b="0" dirty="0">
                <a:solidFill>
                  <a:srgbClr val="D4D4D4"/>
                </a:solidFill>
                <a:effectLst/>
                <a:latin typeface="Consolas" panose="020B0609020204030204" pitchFamily="49" charset="0"/>
              </a:rPr>
              <a:t> "</a:t>
            </a:r>
            <a:r>
              <a:rPr lang="fr-FR" b="0" dirty="0" err="1">
                <a:solidFill>
                  <a:srgbClr val="D4D4D4"/>
                </a:solidFill>
                <a:effectLst/>
                <a:latin typeface="Consolas" panose="020B0609020204030204" pitchFamily="49" charset="0"/>
              </a:rPr>
              <a:t>secure</a:t>
            </a:r>
            <a:r>
              <a:rPr lang="fr-FR" b="0" dirty="0">
                <a:solidFill>
                  <a:srgbClr val="D4D4D4"/>
                </a:solidFill>
                <a:effectLst/>
                <a:latin typeface="Consolas" panose="020B0609020204030204" pitchFamily="49" charset="0"/>
              </a:rPr>
              <a:t> </a:t>
            </a:r>
            <a:r>
              <a:rPr lang="fr-FR" b="0" dirty="0" err="1">
                <a:solidFill>
                  <a:srgbClr val="D4D4D4"/>
                </a:solidFill>
                <a:effectLst/>
                <a:latin typeface="Consolas" panose="020B0609020204030204" pitchFamily="49" charset="0"/>
              </a:rPr>
              <a:t>computing</a:t>
            </a:r>
            <a:r>
              <a:rPr lang="fr-FR" b="0" dirty="0">
                <a:solidFill>
                  <a:srgbClr val="D4D4D4"/>
                </a:solidFill>
                <a:effectLst/>
                <a:latin typeface="Consolas" panose="020B0609020204030204" pitchFamily="49" charset="0"/>
              </a:rPr>
              <a:t>"</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capabilities</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 évite de donner les droits root, permettent de réduire les privilèges d’un process</a:t>
            </a:r>
          </a:p>
          <a:p>
            <a:endParaRPr lang="fr-FR" b="0" dirty="0">
              <a:solidFill>
                <a:srgbClr val="D4D4D4"/>
              </a:solidFill>
              <a:effectLst/>
              <a:latin typeface="Consolas" panose="020B0609020204030204" pitchFamily="49" charset="0"/>
            </a:endParaRPr>
          </a:p>
          <a:p>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solidFill>
                  <a:srgbClr val="D4D4D4"/>
                </a:solidFill>
                <a:effectLst/>
                <a:latin typeface="Consolas" panose="020B0609020204030204" pitchFamily="49" charset="0"/>
              </a:rPr>
              <a:t>Appel système</a:t>
            </a:r>
            <a:r>
              <a:rPr lang="fr-FR" b="0" dirty="0">
                <a:solidFill>
                  <a:srgbClr val="D4D4D4"/>
                </a:solidFill>
                <a:effectLst/>
                <a:latin typeface="Consolas" panose="020B0609020204030204" pitchFamily="49" charset="0"/>
              </a:rPr>
              <a:t> : permet au programme utilisateur d'accéder aux fonctionnalités du noyau telles que la gestion des fichiers, des processus et des périphériques.</a:t>
            </a:r>
          </a:p>
          <a:p>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36</a:t>
            </a:fld>
            <a:endParaRPr lang="fr-FR"/>
          </a:p>
        </p:txBody>
      </p:sp>
    </p:spTree>
    <p:extLst>
      <p:ext uri="{BB962C8B-B14F-4D97-AF65-F5344CB8AC3E}">
        <p14:creationId xmlns:p14="http://schemas.microsoft.com/office/powerpoint/2010/main" val="34501243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37</a:t>
            </a:fld>
            <a:endParaRPr lang="fr-FR"/>
          </a:p>
        </p:txBody>
      </p:sp>
    </p:spTree>
    <p:extLst>
      <p:ext uri="{BB962C8B-B14F-4D97-AF65-F5344CB8AC3E}">
        <p14:creationId xmlns:p14="http://schemas.microsoft.com/office/powerpoint/2010/main" val="11418317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Dans les faits, </a:t>
            </a:r>
          </a:p>
        </p:txBody>
      </p:sp>
      <p:sp>
        <p:nvSpPr>
          <p:cNvPr id="4" name="Slide Number Placeholder 3"/>
          <p:cNvSpPr>
            <a:spLocks noGrp="1"/>
          </p:cNvSpPr>
          <p:nvPr>
            <p:ph type="sldNum" sz="quarter" idx="5"/>
          </p:nvPr>
        </p:nvSpPr>
        <p:spPr/>
        <p:txBody>
          <a:bodyPr/>
          <a:lstStyle/>
          <a:p>
            <a:fld id="{20E9140C-2C58-4C46-BC63-4348D42211EC}" type="slidenum">
              <a:rPr lang="fr-FR" smtClean="0"/>
              <a:t>38</a:t>
            </a:fld>
            <a:endParaRPr lang="fr-FR"/>
          </a:p>
        </p:txBody>
      </p:sp>
    </p:spTree>
    <p:extLst>
      <p:ext uri="{BB962C8B-B14F-4D97-AF65-F5344CB8AC3E}">
        <p14:creationId xmlns:p14="http://schemas.microsoft.com/office/powerpoint/2010/main" val="414025570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pivot_root</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 l'héritier de </a:t>
            </a:r>
            <a:r>
              <a:rPr lang="fr-FR" b="0" dirty="0" err="1">
                <a:solidFill>
                  <a:srgbClr val="D4D4D4"/>
                </a:solidFill>
                <a:effectLst/>
                <a:latin typeface="Consolas" panose="020B0609020204030204" pitchFamily="49" charset="0"/>
              </a:rPr>
              <a:t>chroot</a:t>
            </a:r>
            <a:r>
              <a:rPr lang="fr-FR" b="0" dirty="0">
                <a:solidFill>
                  <a:srgbClr val="D4D4D4"/>
                </a:solidFill>
                <a:effectLst/>
                <a:latin typeface="Consolas" panose="020B0609020204030204" pitchFamily="49" charset="0"/>
              </a:rPr>
              <a:t> en version plus sécurisée, </a:t>
            </a:r>
            <a:r>
              <a:rPr lang="fr-FR"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permet de </a:t>
            </a:r>
            <a:r>
              <a:rPr lang="fr-FR" sz="1200" dirty="0">
                <a:solidFill>
                  <a:srgbClr val="F88224"/>
                </a:solidFill>
                <a:latin typeface="Open Sans" panose="020B0606030504020204" pitchFamily="34" charset="0"/>
                <a:ea typeface="Open Sans" panose="020B0606030504020204" pitchFamily="34" charset="0"/>
                <a:cs typeface="Open Sans" panose="020B0606030504020204" pitchFamily="34" charset="0"/>
              </a:rPr>
              <a:t>changer le répertoire racine d’un processus et de ses enfants</a:t>
            </a:r>
            <a:r>
              <a:rPr lang="fr-FR"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cgroups</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 limiter COMBIEN on peut utiliser (mémoire, CPU)</a:t>
            </a:r>
          </a:p>
          <a:p>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namespaces</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 limiter ce que l'on peut voir</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seccomp-bpf</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 vise à éviter les appels système dangereux</a:t>
            </a:r>
          </a:p>
          <a:p>
            <a:r>
              <a:rPr lang="fr-FR" b="0" dirty="0">
                <a:solidFill>
                  <a:srgbClr val="D4D4D4"/>
                </a:solidFill>
                <a:effectLst/>
                <a:latin typeface="Consolas" panose="020B0609020204030204" pitchFamily="49" charset="0"/>
              </a:rPr>
              <a:t>        ** </a:t>
            </a:r>
            <a:r>
              <a:rPr lang="fr-FR" b="0" dirty="0" err="1">
                <a:solidFill>
                  <a:srgbClr val="D4D4D4"/>
                </a:solidFill>
                <a:effectLst/>
                <a:latin typeface="Consolas" panose="020B0609020204030204" pitchFamily="49" charset="0"/>
              </a:rPr>
              <a:t>seccomp</a:t>
            </a:r>
            <a:r>
              <a:rPr lang="fr-FR" b="0" dirty="0">
                <a:solidFill>
                  <a:srgbClr val="D4D4D4"/>
                </a:solidFill>
                <a:effectLst/>
                <a:latin typeface="Consolas" panose="020B0609020204030204" pitchFamily="49" charset="0"/>
              </a:rPr>
              <a:t> </a:t>
            </a:r>
            <a:r>
              <a:rPr lang="fr-FR" b="0" dirty="0" err="1">
                <a:solidFill>
                  <a:srgbClr val="D4D4D4"/>
                </a:solidFill>
                <a:effectLst/>
                <a:latin typeface="Consolas" panose="020B0609020204030204" pitchFamily="49" charset="0"/>
              </a:rPr>
              <a:t>means</a:t>
            </a:r>
            <a:r>
              <a:rPr lang="fr-FR" b="0" dirty="0">
                <a:solidFill>
                  <a:srgbClr val="D4D4D4"/>
                </a:solidFill>
                <a:effectLst/>
                <a:latin typeface="Consolas" panose="020B0609020204030204" pitchFamily="49" charset="0"/>
              </a:rPr>
              <a:t> "</a:t>
            </a:r>
            <a:r>
              <a:rPr lang="fr-FR" b="0" dirty="0" err="1">
                <a:solidFill>
                  <a:srgbClr val="D4D4D4"/>
                </a:solidFill>
                <a:effectLst/>
                <a:latin typeface="Consolas" panose="020B0609020204030204" pitchFamily="49" charset="0"/>
              </a:rPr>
              <a:t>secure</a:t>
            </a:r>
            <a:r>
              <a:rPr lang="fr-FR" b="0" dirty="0">
                <a:solidFill>
                  <a:srgbClr val="D4D4D4"/>
                </a:solidFill>
                <a:effectLst/>
                <a:latin typeface="Consolas" panose="020B0609020204030204" pitchFamily="49" charset="0"/>
              </a:rPr>
              <a:t> </a:t>
            </a:r>
            <a:r>
              <a:rPr lang="fr-FR" b="0" dirty="0" err="1">
                <a:solidFill>
                  <a:srgbClr val="D4D4D4"/>
                </a:solidFill>
                <a:effectLst/>
                <a:latin typeface="Consolas" panose="020B0609020204030204" pitchFamily="49" charset="0"/>
              </a:rPr>
              <a:t>computing</a:t>
            </a:r>
            <a:r>
              <a:rPr lang="fr-FR" b="0" dirty="0">
                <a:solidFill>
                  <a:srgbClr val="D4D4D4"/>
                </a:solidFill>
                <a:effectLst/>
                <a:latin typeface="Consolas" panose="020B0609020204030204" pitchFamily="49" charset="0"/>
              </a:rPr>
              <a:t>"</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capabilities</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 évite de donner les droits root, permettent de réduire les privilèges d’un process</a:t>
            </a:r>
          </a:p>
          <a:p>
            <a:endParaRPr lang="fr-FR" b="0" dirty="0">
              <a:solidFill>
                <a:srgbClr val="D4D4D4"/>
              </a:solidFill>
              <a:effectLst/>
              <a:latin typeface="Consolas" panose="020B0609020204030204" pitchFamily="49" charset="0"/>
            </a:endParaRPr>
          </a:p>
          <a:p>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solidFill>
                  <a:srgbClr val="D4D4D4"/>
                </a:solidFill>
                <a:effectLst/>
                <a:latin typeface="Consolas" panose="020B0609020204030204" pitchFamily="49" charset="0"/>
              </a:rPr>
              <a:t>Appel système</a:t>
            </a:r>
            <a:r>
              <a:rPr lang="fr-FR" b="0" dirty="0">
                <a:solidFill>
                  <a:srgbClr val="D4D4D4"/>
                </a:solidFill>
                <a:effectLst/>
                <a:latin typeface="Consolas" panose="020B0609020204030204" pitchFamily="49" charset="0"/>
              </a:rPr>
              <a:t> : permet au programme utilisateur d'accéder aux fonctionnalités du noyau telles que la gestion des fichiers, des processus et des périphériques.</a:t>
            </a:r>
          </a:p>
          <a:p>
            <a:endParaRPr lang="fr-FR"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39</a:t>
            </a:fld>
            <a:endParaRPr lang="fr-FR"/>
          </a:p>
        </p:txBody>
      </p:sp>
    </p:spTree>
    <p:extLst>
      <p:ext uri="{BB962C8B-B14F-4D97-AF65-F5344CB8AC3E}">
        <p14:creationId xmlns:p14="http://schemas.microsoft.com/office/powerpoint/2010/main" val="4063342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Donc en termes de plan, les choses sont simples : dans ce talk, il sera question de dates.</a:t>
            </a:r>
          </a:p>
          <a:p>
            <a:r>
              <a:rPr lang="fr-FR" b="0" dirty="0">
                <a:solidFill>
                  <a:srgbClr val="D4D4D4"/>
                </a:solidFill>
                <a:effectLst/>
                <a:latin typeface="Consolas" panose="020B0609020204030204" pitchFamily="49" charset="0"/>
              </a:rPr>
              <a:t>Et dans l'histoire de la conteneurisation depuis les années 70s, des dates il y en a eu beaucoup... VRAIMENT beaucoup...</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En fait, des dates, il y en a trop, on ne pourra pas entrer dans les détails de chacune, on va </a:t>
            </a:r>
            <a:r>
              <a:rPr lang="fr-FR" b="1" dirty="0">
                <a:solidFill>
                  <a:srgbClr val="569CD6"/>
                </a:solidFill>
                <a:effectLst/>
                <a:latin typeface="Consolas" panose="020B0609020204030204" pitchFamily="49" charset="0"/>
              </a:rPr>
              <a:t>se concentrer sur les plus importantes</a:t>
            </a:r>
            <a:r>
              <a:rPr lang="fr-FR" b="0" dirty="0">
                <a:solidFill>
                  <a:srgbClr val="D4D4D4"/>
                </a:solidFill>
                <a:effectLst/>
                <a:latin typeface="Consolas" panose="020B0609020204030204" pitchFamily="49" charset="0"/>
              </a:rPr>
              <a:t>.</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PAR CONTRE, en </a:t>
            </a:r>
            <a:r>
              <a:rPr lang="fr-FR" b="1" dirty="0">
                <a:solidFill>
                  <a:srgbClr val="569CD6"/>
                </a:solidFill>
                <a:effectLst/>
                <a:latin typeface="Consolas" panose="020B0609020204030204" pitchFamily="49" charset="0"/>
              </a:rPr>
              <a:t>fin de talk</a:t>
            </a:r>
            <a:r>
              <a:rPr lang="fr-FR" b="0" dirty="0">
                <a:solidFill>
                  <a:srgbClr val="D4D4D4"/>
                </a:solidFill>
                <a:effectLst/>
                <a:latin typeface="Consolas" panose="020B0609020204030204" pitchFamily="49" charset="0"/>
              </a:rPr>
              <a:t>, je vous mettrai à disposition la </a:t>
            </a:r>
            <a:r>
              <a:rPr lang="fr-FR" b="1" dirty="0">
                <a:solidFill>
                  <a:srgbClr val="569CD6"/>
                </a:solidFill>
                <a:effectLst/>
                <a:latin typeface="Consolas" panose="020B0609020204030204" pitchFamily="49" charset="0"/>
              </a:rPr>
              <a:t>version complète de la chronologie</a:t>
            </a:r>
            <a:r>
              <a:rPr lang="fr-FR" b="0" dirty="0">
                <a:solidFill>
                  <a:srgbClr val="D4D4D4"/>
                </a:solidFill>
                <a:effectLst/>
                <a:latin typeface="Consolas" panose="020B0609020204030204" pitchFamily="49" charset="0"/>
              </a:rPr>
              <a:t> sur laquelle j'ai travaillé 😉 </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4</a:t>
            </a:fld>
            <a:endParaRPr lang="fr-FR"/>
          </a:p>
        </p:txBody>
      </p:sp>
    </p:spTree>
    <p:extLst>
      <p:ext uri="{BB962C8B-B14F-4D97-AF65-F5344CB8AC3E}">
        <p14:creationId xmlns:p14="http://schemas.microsoft.com/office/powerpoint/2010/main" val="3156645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Et là, gros gap, on va directement sauter aux années 2000, où vont apparaître les </a:t>
            </a:r>
            <a:r>
              <a:rPr lang="fr-FR" b="1" dirty="0">
                <a:solidFill>
                  <a:srgbClr val="D4D4D4"/>
                </a:solidFill>
                <a:effectLst/>
                <a:latin typeface="Consolas" panose="020B0609020204030204" pitchFamily="49" charset="0"/>
              </a:rPr>
              <a:t>1eres réelles implémentations d'outils de conteneurisation</a:t>
            </a:r>
            <a:r>
              <a:rPr lang="fr-FR" b="0" dirty="0">
                <a:solidFill>
                  <a:srgbClr val="D4D4D4"/>
                </a:solidFill>
                <a:effectLst/>
                <a:latin typeface="Consolas" panose="020B0609020204030204" pitchFamily="49" charset="0"/>
              </a:rPr>
              <a:t>.</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40</a:t>
            </a:fld>
            <a:endParaRPr lang="fr-FR"/>
          </a:p>
        </p:txBody>
      </p:sp>
    </p:spTree>
    <p:extLst>
      <p:ext uri="{BB962C8B-B14F-4D97-AF65-F5344CB8AC3E}">
        <p14:creationId xmlns:p14="http://schemas.microsoft.com/office/powerpoint/2010/main" val="39683111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Et là, gros gap, on va directement sauter aux années 2000, où vont apparaître les </a:t>
            </a:r>
            <a:r>
              <a:rPr lang="fr-FR" b="1" dirty="0">
                <a:solidFill>
                  <a:srgbClr val="D4D4D4"/>
                </a:solidFill>
                <a:effectLst/>
                <a:latin typeface="Consolas" panose="020B0609020204030204" pitchFamily="49" charset="0"/>
              </a:rPr>
              <a:t>1eres réelles implémentations d'outils de conteneurisation</a:t>
            </a:r>
            <a:r>
              <a:rPr lang="fr-FR" b="0" dirty="0">
                <a:solidFill>
                  <a:srgbClr val="D4D4D4"/>
                </a:solidFill>
                <a:effectLst/>
                <a:latin typeface="Consolas" panose="020B0609020204030204" pitchFamily="49" charset="0"/>
              </a:rPr>
              <a:t>.</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41</a:t>
            </a:fld>
            <a:endParaRPr lang="fr-FR"/>
          </a:p>
        </p:txBody>
      </p:sp>
    </p:spTree>
    <p:extLst>
      <p:ext uri="{BB962C8B-B14F-4D97-AF65-F5344CB8AC3E}">
        <p14:creationId xmlns:p14="http://schemas.microsoft.com/office/powerpoint/2010/main" val="3277840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42</a:t>
            </a:fld>
            <a:endParaRPr lang="fr-FR"/>
          </a:p>
        </p:txBody>
      </p:sp>
    </p:spTree>
    <p:extLst>
      <p:ext uri="{BB962C8B-B14F-4D97-AF65-F5344CB8AC3E}">
        <p14:creationId xmlns:p14="http://schemas.microsoft.com/office/powerpoint/2010/main" val="19584714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43</a:t>
            </a:fld>
            <a:endParaRPr lang="fr-FR"/>
          </a:p>
        </p:txBody>
      </p:sp>
    </p:spTree>
    <p:extLst>
      <p:ext uri="{BB962C8B-B14F-4D97-AF65-F5344CB8AC3E}">
        <p14:creationId xmlns:p14="http://schemas.microsoft.com/office/powerpoint/2010/main" val="27386255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44</a:t>
            </a:fld>
            <a:endParaRPr lang="fr-FR"/>
          </a:p>
        </p:txBody>
      </p:sp>
    </p:spTree>
    <p:extLst>
      <p:ext uri="{BB962C8B-B14F-4D97-AF65-F5344CB8AC3E}">
        <p14:creationId xmlns:p14="http://schemas.microsoft.com/office/powerpoint/2010/main" val="80227922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J’ai commencé à préparer ce talk fin 2021, avant </a:t>
            </a:r>
            <a:r>
              <a:rPr lang="fr-FR" b="0" dirty="0" err="1">
                <a:solidFill>
                  <a:srgbClr val="D4D4D4"/>
                </a:solidFill>
                <a:effectLst/>
                <a:latin typeface="Consolas" panose="020B0609020204030204" pitchFamily="49" charset="0"/>
              </a:rPr>
              <a:t>ChatGPT</a:t>
            </a:r>
            <a:r>
              <a:rPr lang="fr-FR" b="0" dirty="0">
                <a:solidFill>
                  <a:srgbClr val="D4D4D4"/>
                </a:solidFill>
                <a:effectLst/>
                <a:latin typeface="Consolas" panose="020B0609020204030204" pitchFamily="49" charset="0"/>
              </a:rPr>
              <a:t> &amp; Bard.</a:t>
            </a:r>
          </a:p>
          <a:p>
            <a:r>
              <a:rPr lang="fr-FR" b="0" dirty="0">
                <a:solidFill>
                  <a:srgbClr val="D4D4D4"/>
                </a:solidFill>
                <a:effectLst/>
                <a:latin typeface="Consolas" panose="020B0609020204030204" pitchFamily="49" charset="0"/>
              </a:rPr>
              <a:t>Néanmoins, il m’est arrivé de les utiliser ces derniers mois pour des questions auxquelles j’avais du mal à trouver des réponses.</a:t>
            </a:r>
          </a:p>
          <a:p>
            <a:r>
              <a:rPr lang="fr-FR" b="0" dirty="0">
                <a:solidFill>
                  <a:srgbClr val="D4D4D4"/>
                </a:solidFill>
                <a:effectLst/>
                <a:latin typeface="Consolas" panose="020B0609020204030204" pitchFamily="49" charset="0"/>
              </a:rPr>
              <a:t>Dans tous les cas, à chaque fois que dans mes notes il est indiqué </a:t>
            </a:r>
            <a:r>
              <a:rPr lang="fr-FR" b="0" dirty="0" err="1">
                <a:solidFill>
                  <a:srgbClr val="D4D4D4"/>
                </a:solidFill>
                <a:effectLst/>
                <a:latin typeface="Consolas" panose="020B0609020204030204" pitchFamily="49" charset="0"/>
              </a:rPr>
              <a:t>ChatGPT</a:t>
            </a:r>
            <a:r>
              <a:rPr lang="fr-FR" b="0" dirty="0">
                <a:solidFill>
                  <a:srgbClr val="D4D4D4"/>
                </a:solidFill>
                <a:effectLst/>
                <a:latin typeface="Consolas" panose="020B0609020204030204" pitchFamily="49" charset="0"/>
              </a:rPr>
              <a:t> ou Bard, j’ai systématiquement SYSTEMATIQUEMENT vérifié leurs informations.</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45</a:t>
            </a:fld>
            <a:endParaRPr lang="fr-FR"/>
          </a:p>
        </p:txBody>
      </p:sp>
    </p:spTree>
    <p:extLst>
      <p:ext uri="{BB962C8B-B14F-4D97-AF65-F5344CB8AC3E}">
        <p14:creationId xmlns:p14="http://schemas.microsoft.com/office/powerpoint/2010/main" val="295508828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46</a:t>
            </a:fld>
            <a:endParaRPr lang="fr-FR"/>
          </a:p>
        </p:txBody>
      </p:sp>
    </p:spTree>
    <p:extLst>
      <p:ext uri="{BB962C8B-B14F-4D97-AF65-F5344CB8AC3E}">
        <p14:creationId xmlns:p14="http://schemas.microsoft.com/office/powerpoint/2010/main" val="358489543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Remerciements particuliers à </a:t>
            </a:r>
            <a:r>
              <a:rPr lang="fr-FR" b="1" dirty="0">
                <a:solidFill>
                  <a:srgbClr val="569CD6"/>
                </a:solidFill>
                <a:effectLst/>
                <a:latin typeface="Consolas" panose="020B0609020204030204" pitchFamily="49" charset="0"/>
              </a:rPr>
              <a:t>*Julia Evans*</a:t>
            </a:r>
            <a:r>
              <a:rPr lang="fr-FR" b="0" dirty="0">
                <a:solidFill>
                  <a:srgbClr val="D4D4D4"/>
                </a:solidFill>
                <a:effectLst/>
                <a:latin typeface="Consolas" panose="020B0609020204030204" pitchFamily="49" charset="0"/>
              </a:rPr>
              <a:t> (@b0rk), dont je trouve le travail fantastique 👍 </a:t>
            </a:r>
          </a:p>
          <a:p>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Pour celles et ceux qui ne la connaissent pas, Julia </a:t>
            </a:r>
            <a:r>
              <a:rPr lang="fr-FR" b="1" dirty="0">
                <a:solidFill>
                  <a:srgbClr val="D4D4D4"/>
                </a:solidFill>
                <a:effectLst/>
                <a:latin typeface="Consolas" panose="020B0609020204030204" pitchFamily="49" charset="0"/>
              </a:rPr>
              <a:t>vulgarise des concepts compliqués en BD</a:t>
            </a:r>
            <a:r>
              <a:rPr lang="fr-FR" b="0" dirty="0">
                <a:solidFill>
                  <a:srgbClr val="D4D4D4"/>
                </a:solidFill>
                <a:effectLst/>
                <a:latin typeface="Consolas" panose="020B0609020204030204" pitchFamily="49" charset="0"/>
              </a:rPr>
              <a:t>.</a:t>
            </a:r>
          </a:p>
          <a:p>
            <a:r>
              <a:rPr lang="fr-FR" b="0" dirty="0">
                <a:solidFill>
                  <a:srgbClr val="D4D4D4"/>
                </a:solidFill>
                <a:effectLst/>
                <a:latin typeface="Consolas" panose="020B0609020204030204" pitchFamily="49" charset="0"/>
              </a:rPr>
              <a:t>C'est concis et limpide, je ne saurais que trop vous conseiller d'aller jeter un </a:t>
            </a:r>
            <a:r>
              <a:rPr lang="fr-FR" b="0" dirty="0" err="1">
                <a:solidFill>
                  <a:srgbClr val="D4D4D4"/>
                </a:solidFill>
                <a:effectLst/>
                <a:latin typeface="Consolas" panose="020B0609020204030204" pitchFamily="49" charset="0"/>
              </a:rPr>
              <a:t>oeil</a:t>
            </a:r>
            <a:r>
              <a:rPr lang="fr-FR" b="0" dirty="0">
                <a:solidFill>
                  <a:srgbClr val="D4D4D4"/>
                </a:solidFill>
                <a:effectLst/>
                <a:latin typeface="Consolas" panose="020B0609020204030204" pitchFamily="49" charset="0"/>
              </a:rPr>
              <a:t> à son travail.</a:t>
            </a:r>
          </a:p>
          <a:p>
            <a:r>
              <a:rPr lang="fr-FR" b="0" dirty="0">
                <a:solidFill>
                  <a:srgbClr val="D4D4D4"/>
                </a:solidFill>
                <a:effectLst/>
                <a:latin typeface="Consolas" panose="020B0609020204030204" pitchFamily="49" charset="0"/>
              </a:rPr>
              <a:t>Elle publie régulièrement sur Twitter et pour la soutenir vous pouvez également acheter ses "</a:t>
            </a:r>
            <a:r>
              <a:rPr lang="fr-FR" b="0" dirty="0" err="1">
                <a:solidFill>
                  <a:srgbClr val="D4D4D4"/>
                </a:solidFill>
                <a:effectLst/>
                <a:latin typeface="Consolas" panose="020B0609020204030204" pitchFamily="49" charset="0"/>
              </a:rPr>
              <a:t>zines</a:t>
            </a:r>
            <a:r>
              <a:rPr lang="fr-FR" b="0" dirty="0">
                <a:solidFill>
                  <a:srgbClr val="D4D4D4"/>
                </a:solidFill>
                <a:effectLst/>
                <a:latin typeface="Consolas" panose="020B0609020204030204" pitchFamily="49" charset="0"/>
              </a:rPr>
              <a:t>" pour quelques euros sur son site https://wizardzines.com/</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dirty="0">
                <a:solidFill>
                  <a:srgbClr val="D4D4D4"/>
                </a:solidFill>
                <a:effectLst/>
                <a:latin typeface="Consolas" panose="020B0609020204030204" pitchFamily="49" charset="0"/>
              </a:rPr>
              <a:t>(Et dans le cas de ce talk, tout particulièrement le </a:t>
            </a:r>
            <a:r>
              <a:rPr lang="fr-FR" b="0" dirty="0" err="1">
                <a:solidFill>
                  <a:srgbClr val="D4D4D4"/>
                </a:solidFill>
                <a:effectLst/>
                <a:latin typeface="Consolas" panose="020B0609020204030204" pitchFamily="49" charset="0"/>
              </a:rPr>
              <a:t>zine</a:t>
            </a:r>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*"How containers </a:t>
            </a:r>
            <a:r>
              <a:rPr lang="fr-FR" b="1" dirty="0" err="1">
                <a:solidFill>
                  <a:srgbClr val="569CD6"/>
                </a:solidFill>
                <a:effectLst/>
                <a:latin typeface="Consolas" panose="020B0609020204030204" pitchFamily="49" charset="0"/>
              </a:rPr>
              <a:t>work</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47</a:t>
            </a:fld>
            <a:endParaRPr lang="fr-FR"/>
          </a:p>
        </p:txBody>
      </p:sp>
    </p:spTree>
    <p:extLst>
      <p:ext uri="{BB962C8B-B14F-4D97-AF65-F5344CB8AC3E}">
        <p14:creationId xmlns:p14="http://schemas.microsoft.com/office/powerpoint/2010/main" val="253333566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Voilà, notre voyage dans le temps est terminé.</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Je vous remercie et j'espère que vous avez pu découvrir des choses que vous ne saviez pas sur l'histoire de la conteneurisation depuis ses lointains débuts jusqu'à aujourd'hui.</a:t>
            </a:r>
          </a:p>
          <a:p>
            <a:endParaRPr lang="fr-FR" dirty="0"/>
          </a:p>
        </p:txBody>
      </p:sp>
      <p:sp>
        <p:nvSpPr>
          <p:cNvPr id="4" name="Slide Number Placeholder 3"/>
          <p:cNvSpPr>
            <a:spLocks noGrp="1"/>
          </p:cNvSpPr>
          <p:nvPr>
            <p:ph type="sldNum" sz="quarter" idx="5"/>
          </p:nvPr>
        </p:nvSpPr>
        <p:spPr/>
        <p:txBody>
          <a:bodyPr/>
          <a:lstStyle/>
          <a:p>
            <a:fld id="{20E9140C-2C58-4C46-BC63-4348D42211EC}" type="slidenum">
              <a:rPr lang="fr-FR" smtClean="0"/>
              <a:t>48</a:t>
            </a:fld>
            <a:endParaRPr lang="fr-FR"/>
          </a:p>
        </p:txBody>
      </p:sp>
    </p:spTree>
    <p:extLst>
      <p:ext uri="{BB962C8B-B14F-4D97-AF65-F5344CB8AC3E}">
        <p14:creationId xmlns:p14="http://schemas.microsoft.com/office/powerpoint/2010/main" val="1824503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Avant de débuter notre voyage dans le temps, il est important de revoir </a:t>
            </a:r>
            <a:r>
              <a:rPr lang="fr-FR" b="1" dirty="0">
                <a:solidFill>
                  <a:srgbClr val="D4D4D4"/>
                </a:solidFill>
                <a:effectLst/>
                <a:latin typeface="Consolas" panose="020B0609020204030204" pitchFamily="49" charset="0"/>
              </a:rPr>
              <a:t>2 concepts</a:t>
            </a:r>
            <a:r>
              <a:rPr lang="fr-FR" b="0" dirty="0">
                <a:solidFill>
                  <a:srgbClr val="D4D4D4"/>
                </a:solidFill>
                <a:effectLst/>
                <a:latin typeface="Consolas" panose="020B0609020204030204" pitchFamily="49" charset="0"/>
              </a:rPr>
              <a:t> qui reviendront tout au long du talk.</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Commençons par le 1er : mais au fait, </a:t>
            </a:r>
            <a:r>
              <a:rPr lang="fr-FR" b="1" dirty="0">
                <a:solidFill>
                  <a:srgbClr val="569CD6"/>
                </a:solidFill>
                <a:effectLst/>
                <a:latin typeface="Consolas" panose="020B0609020204030204" pitchFamily="49" charset="0"/>
              </a:rPr>
              <a:t>qu'est-ce donc qu'un conteneur ?</a:t>
            </a:r>
          </a:p>
          <a:p>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Aussi surprenant que cela puisse paraître, il n'y a </a:t>
            </a:r>
            <a:r>
              <a:rPr lang="fr-FR" b="1" dirty="0">
                <a:solidFill>
                  <a:srgbClr val="D4D4D4"/>
                </a:solidFill>
                <a:effectLst/>
                <a:latin typeface="Consolas" panose="020B0609020204030204" pitchFamily="49" charset="0"/>
              </a:rPr>
              <a:t>PAS de réelle définition "officielle"</a:t>
            </a:r>
            <a:r>
              <a:rPr lang="fr-FR" b="0" dirty="0">
                <a:solidFill>
                  <a:srgbClr val="D4D4D4"/>
                </a:solidFill>
                <a:effectLst/>
                <a:latin typeface="Consolas" panose="020B0609020204030204" pitchFamily="49" charset="0"/>
              </a:rPr>
              <a:t> de ce qu'est un "container"</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Mais ce sur quoi tout le monde s'accorde est qu'à minima un conteneur est </a:t>
            </a:r>
            <a:r>
              <a:rPr lang="fr-FR" b="1" dirty="0">
                <a:solidFill>
                  <a:srgbClr val="D4D4D4"/>
                </a:solidFill>
                <a:effectLst/>
                <a:latin typeface="Consolas" panose="020B0609020204030204" pitchFamily="49" charset="0"/>
              </a:rPr>
              <a:t>un groupe de process isolés du reste du système (du host) par certains moyens techniques</a:t>
            </a:r>
            <a:r>
              <a:rPr lang="fr-FR" b="0" dirty="0">
                <a:solidFill>
                  <a:srgbClr val="D4D4D4"/>
                </a:solidFill>
                <a:effectLst/>
                <a:latin typeface="Consolas" panose="020B0609020204030204" pitchFamily="49" charset="0"/>
              </a:rPr>
              <a:t>.</a:t>
            </a:r>
          </a:p>
          <a:p>
            <a:r>
              <a:rPr lang="fr-FR" b="0" dirty="0">
                <a:solidFill>
                  <a:srgbClr val="D4D4D4"/>
                </a:solidFill>
                <a:effectLst/>
                <a:latin typeface="Consolas" panose="020B0609020204030204" pitchFamily="49" charset="0"/>
              </a:rPr>
              <a:t>Dans la suite du talk, nous allons justement préciser de quels moyens il est question.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fr-FR" b="1"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fr-FR" b="1"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fr-FR" b="1" dirty="0">
              <a:solidFill>
                <a:srgbClr val="D4D4D4"/>
              </a:solidFill>
              <a:effectLst/>
              <a:latin typeface="Consolas" panose="020B0609020204030204" pitchFamily="49"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solidFill>
                  <a:srgbClr val="D4D4D4"/>
                </a:solidFill>
                <a:effectLst/>
                <a:latin typeface="Consolas" panose="020B0609020204030204" pitchFamily="49" charset="0"/>
              </a:rPr>
              <a:t>Julia EVANS </a:t>
            </a:r>
            <a:r>
              <a:rPr lang="en-US" b="0" dirty="0" err="1">
                <a:solidFill>
                  <a:srgbClr val="D4D4D4"/>
                </a:solidFill>
                <a:effectLst/>
                <a:latin typeface="Consolas" panose="020B0609020204030204" pitchFamily="49" charset="0"/>
              </a:rPr>
              <a:t>en</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dit</a:t>
            </a:r>
            <a:r>
              <a:rPr lang="en-US" b="0" dirty="0">
                <a:solidFill>
                  <a:srgbClr val="D4D4D4"/>
                </a:solidFill>
                <a:effectLst/>
                <a:latin typeface="Consolas" panose="020B0609020204030204" pitchFamily="49" charset="0"/>
              </a:rPr>
              <a:t> la chose </a:t>
            </a:r>
            <a:r>
              <a:rPr lang="en-US" b="0" dirty="0" err="1">
                <a:solidFill>
                  <a:srgbClr val="D4D4D4"/>
                </a:solidFill>
                <a:effectLst/>
                <a:latin typeface="Consolas" panose="020B0609020204030204" pitchFamily="49" charset="0"/>
              </a:rPr>
              <a:t>suivante</a:t>
            </a:r>
            <a:r>
              <a:rPr lang="en-US" b="0" dirty="0">
                <a:solidFill>
                  <a:srgbClr val="D4D4D4"/>
                </a:solidFill>
                <a:effectLst/>
                <a:latin typeface="Consolas" panose="020B0609020204030204" pitchFamily="49" charset="0"/>
              </a:rPr>
              <a:t> (https://jvns.ca/blog/2016/10/10/what-even-is-a-container/) :</a:t>
            </a:r>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"The word “container” doesn’t mean anything super precise. Basically there are a few </a:t>
            </a:r>
            <a:r>
              <a:rPr lang="en-US" b="1" dirty="0">
                <a:solidFill>
                  <a:srgbClr val="569CD6"/>
                </a:solidFill>
                <a:effectLst/>
                <a:latin typeface="Consolas" panose="020B0609020204030204" pitchFamily="49" charset="0"/>
              </a:rPr>
              <a:t>new Linux kernel features</a:t>
            </a:r>
            <a:r>
              <a:rPr lang="en-US" b="0" dirty="0">
                <a:solidFill>
                  <a:srgbClr val="D4D4D4"/>
                </a:solidFill>
                <a:effectLst/>
                <a:latin typeface="Consolas" panose="020B0609020204030204" pitchFamily="49" charset="0"/>
              </a:rPr>
              <a:t> (“namespaces” and “</a:t>
            </a:r>
            <a:r>
              <a:rPr lang="en-US" b="0" dirty="0" err="1">
                <a:solidFill>
                  <a:srgbClr val="D4D4D4"/>
                </a:solidFill>
                <a:effectLst/>
                <a:latin typeface="Consolas" panose="020B0609020204030204" pitchFamily="49" charset="0"/>
              </a:rPr>
              <a:t>cgroups</a:t>
            </a:r>
            <a:r>
              <a:rPr lang="en-US" b="0" dirty="0">
                <a:solidFill>
                  <a:srgbClr val="D4D4D4"/>
                </a:solidFill>
                <a:effectLst/>
                <a:latin typeface="Consolas" panose="020B0609020204030204" pitchFamily="49" charset="0"/>
              </a:rPr>
              <a:t>”) that let you isolate processes from each other. When you use those features, you call it “containers”.“</a:t>
            </a:r>
            <a:br>
              <a:rPr lang="en-US" b="0" dirty="0">
                <a:solidFill>
                  <a:srgbClr val="D4D4D4"/>
                </a:solidFill>
                <a:effectLst/>
                <a:latin typeface="Consolas" panose="020B0609020204030204" pitchFamily="49" charset="0"/>
              </a:rPr>
            </a:br>
            <a:endParaRPr lang="en-US" b="0" dirty="0">
              <a:solidFill>
                <a:srgbClr val="D4D4D4"/>
              </a:solidFill>
              <a:effectLst/>
              <a:latin typeface="Consolas" panose="020B0609020204030204" pitchFamily="49"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a:solidFill>
                  <a:srgbClr val="D4D4D4"/>
                </a:solidFill>
                <a:effectLst/>
                <a:latin typeface="Consolas" panose="020B0609020204030204" pitchFamily="49" charset="0"/>
              </a:rPr>
              <a:t>PROCESS (</a:t>
            </a:r>
            <a:r>
              <a:rPr lang="en-US" b="1" dirty="0" err="1">
                <a:solidFill>
                  <a:srgbClr val="D4D4D4"/>
                </a:solidFill>
                <a:effectLst/>
                <a:latin typeface="Consolas" panose="020B0609020204030204" pitchFamily="49" charset="0"/>
              </a:rPr>
              <a:t>ou</a:t>
            </a:r>
            <a:r>
              <a:rPr lang="en-US" b="1" dirty="0">
                <a:solidFill>
                  <a:srgbClr val="D4D4D4"/>
                </a:solidFill>
                <a:effectLst/>
                <a:latin typeface="Consolas" panose="020B0609020204030204" pitchFamily="49" charset="0"/>
              </a:rPr>
              <a:t> </a:t>
            </a:r>
            <a:r>
              <a:rPr lang="en-US" b="1" dirty="0" err="1">
                <a:solidFill>
                  <a:srgbClr val="D4D4D4"/>
                </a:solidFill>
                <a:effectLst/>
                <a:latin typeface="Consolas" panose="020B0609020204030204" pitchFamily="49" charset="0"/>
              </a:rPr>
              <a:t>processus</a:t>
            </a:r>
            <a:r>
              <a:rPr lang="en-US" b="1" dirty="0">
                <a:solidFill>
                  <a:srgbClr val="D4D4D4"/>
                </a:solidFill>
                <a:effectLst/>
                <a:latin typeface="Consolas" panose="020B0609020204030204" pitchFamily="49" charset="0"/>
              </a:rPr>
              <a:t>) </a:t>
            </a:r>
            <a:r>
              <a:rPr lang="en-US" b="0" dirty="0">
                <a:solidFill>
                  <a:srgbClr val="D4D4D4"/>
                </a:solidFill>
                <a:effectLst/>
                <a:latin typeface="Consolas" panose="020B0609020204030204" pitchFamily="49" charset="0"/>
              </a:rPr>
              <a:t>: un process </a:t>
            </a:r>
            <a:r>
              <a:rPr lang="en-US" b="0" dirty="0" err="1">
                <a:solidFill>
                  <a:srgbClr val="D4D4D4"/>
                </a:solidFill>
                <a:effectLst/>
                <a:latin typeface="Consolas" panose="020B0609020204030204" pitchFamily="49" charset="0"/>
              </a:rPr>
              <a:t>représente</a:t>
            </a:r>
            <a:r>
              <a:rPr lang="en-US" b="0" dirty="0">
                <a:solidFill>
                  <a:srgbClr val="D4D4D4"/>
                </a:solidFill>
                <a:effectLst/>
                <a:latin typeface="Consolas" panose="020B0609020204030204" pitchFamily="49" charset="0"/>
              </a:rPr>
              <a:t> un </a:t>
            </a:r>
            <a:r>
              <a:rPr lang="en-US" b="0" dirty="0" err="1">
                <a:solidFill>
                  <a:srgbClr val="D4D4D4"/>
                </a:solidFill>
                <a:effectLst/>
                <a:latin typeface="Consolas" panose="020B0609020204030204" pitchFamily="49" charset="0"/>
              </a:rPr>
              <a:t>programme</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en</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cours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d’exécution</a:t>
            </a:r>
            <a:endParaRPr lang="en-US" b="0" dirty="0">
              <a:solidFill>
                <a:srgbClr val="D4D4D4"/>
              </a:solidFill>
              <a:effectLst/>
              <a:latin typeface="Consolas" panose="020B0609020204030204" pitchFamily="49" charset="0"/>
            </a:endParaRPr>
          </a:p>
          <a:p>
            <a:pPr marL="0" indent="0" algn="l">
              <a:buFont typeface="Arial" panose="020B0604020202020204" pitchFamily="34" charset="0"/>
              <a:buNone/>
            </a:pPr>
            <a:br>
              <a:rPr lang="en-US" b="0" dirty="0">
                <a:solidFill>
                  <a:srgbClr val="D4D4D4"/>
                </a:solidFill>
                <a:effectLst/>
                <a:latin typeface="Consolas" panose="020B0609020204030204" pitchFamily="49" charset="0"/>
              </a:rPr>
            </a:br>
            <a:endParaRPr lang="en-US"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5</a:t>
            </a:fld>
            <a:endParaRPr lang="fr-FR"/>
          </a:p>
        </p:txBody>
      </p:sp>
    </p:spTree>
    <p:extLst>
      <p:ext uri="{BB962C8B-B14F-4D97-AF65-F5344CB8AC3E}">
        <p14:creationId xmlns:p14="http://schemas.microsoft.com/office/powerpoint/2010/main" val="5312680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L'autre concept dont il est question est celui de </a:t>
            </a:r>
            <a:r>
              <a:rPr lang="fr-FR" b="1" dirty="0">
                <a:solidFill>
                  <a:srgbClr val="569CD6"/>
                </a:solidFill>
                <a:effectLst/>
                <a:latin typeface="Consolas" panose="020B0609020204030204" pitchFamily="49" charset="0"/>
              </a:rPr>
              <a:t>*runtime*</a:t>
            </a:r>
            <a:r>
              <a:rPr lang="fr-FR" b="0" dirty="0">
                <a:solidFill>
                  <a:srgbClr val="D4D4D4"/>
                </a:solidFill>
                <a:effectLst/>
                <a:latin typeface="Consolas" panose="020B0609020204030204" pitchFamily="49" charset="0"/>
              </a:rPr>
              <a:t>, ou environnement d'exécution.</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Alors, runtime, runtime </a:t>
            </a:r>
            <a:r>
              <a:rPr lang="fr-FR" b="0" dirty="0" err="1">
                <a:solidFill>
                  <a:srgbClr val="D4D4D4"/>
                </a:solidFill>
                <a:effectLst/>
                <a:latin typeface="Consolas" panose="020B0609020204030204" pitchFamily="49" charset="0"/>
              </a:rPr>
              <a:t>environment</a:t>
            </a:r>
            <a:r>
              <a:rPr lang="fr-FR" b="0" dirty="0">
                <a:solidFill>
                  <a:srgbClr val="D4D4D4"/>
                </a:solidFill>
                <a:effectLst/>
                <a:latin typeface="Consolas" panose="020B0609020204030204" pitchFamily="49" charset="0"/>
              </a:rPr>
              <a:t>, RTE, environnement d'exécution, toutes ces expressions sont </a:t>
            </a:r>
            <a:r>
              <a:rPr lang="fr-FR" b="1" dirty="0">
                <a:solidFill>
                  <a:srgbClr val="569CD6"/>
                </a:solidFill>
                <a:effectLst/>
                <a:latin typeface="Consolas" panose="020B0609020204030204" pitchFamily="49" charset="0"/>
              </a:rPr>
              <a:t>*synonymes*</a:t>
            </a:r>
            <a:r>
              <a:rPr lang="fr-FR" b="0" dirty="0">
                <a:solidFill>
                  <a:srgbClr val="D4D4D4"/>
                </a:solidFill>
                <a:effectLst/>
                <a:latin typeface="Consolas" panose="020B0609020204030204" pitchFamily="49" charset="0"/>
              </a:rPr>
              <a:t>.</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Et la définition que l'on peut en donner est qu'un runtime est la pile logicielle offrant les services nécessaires à l'exécution d'applications, et </a:t>
            </a:r>
            <a:r>
              <a:rPr lang="fr-FR" b="1" dirty="0">
                <a:solidFill>
                  <a:srgbClr val="569CD6"/>
                </a:solidFill>
                <a:effectLst/>
                <a:latin typeface="Consolas" panose="020B0609020204030204" pitchFamily="49" charset="0"/>
              </a:rPr>
              <a:t>*UNIQUEMENT l’exécution*</a:t>
            </a:r>
            <a:r>
              <a:rPr lang="fr-FR" b="0" dirty="0">
                <a:solidFill>
                  <a:srgbClr val="D4D4D4"/>
                </a:solidFill>
                <a:effectLst/>
                <a:latin typeface="Consolas" panose="020B0609020204030204" pitchFamily="49" charset="0"/>
              </a:rPr>
              <a:t>, PAS la compilation, et cela, </a:t>
            </a:r>
            <a:r>
              <a:rPr lang="fr-FR" b="1" dirty="0">
                <a:solidFill>
                  <a:srgbClr val="569CD6"/>
                </a:solidFill>
                <a:effectLst/>
                <a:latin typeface="Consolas" panose="020B0609020204030204" pitchFamily="49" charset="0"/>
              </a:rPr>
              <a:t>*indépendamment du système d'exploitation*</a:t>
            </a:r>
            <a:r>
              <a:rPr lang="fr-FR" b="0" dirty="0">
                <a:solidFill>
                  <a:srgbClr val="D4D4D4"/>
                </a:solidFill>
                <a:effectLst/>
                <a:latin typeface="Consolas" panose="020B0609020204030204" pitchFamily="49" charset="0"/>
              </a:rPr>
              <a:t>.</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Le runtime met à disposition un certain nombre de fonctions de base au service de la </a:t>
            </a:r>
            <a:r>
              <a:rPr lang="fr-FR" b="1" dirty="0">
                <a:solidFill>
                  <a:srgbClr val="569CD6"/>
                </a:solidFill>
                <a:effectLst/>
                <a:latin typeface="Consolas" panose="020B0609020204030204" pitchFamily="49" charset="0"/>
              </a:rPr>
              <a:t>*mémoire*</a:t>
            </a:r>
            <a:r>
              <a:rPr lang="fr-FR" b="0" dirty="0">
                <a:solidFill>
                  <a:srgbClr val="D4D4D4"/>
                </a:solidFill>
                <a:effectLst/>
                <a:latin typeface="Consolas" panose="020B0609020204030204" pitchFamily="49" charset="0"/>
              </a:rPr>
              <a:t>, du </a:t>
            </a:r>
            <a:r>
              <a:rPr lang="fr-FR" b="1" dirty="0">
                <a:solidFill>
                  <a:srgbClr val="569CD6"/>
                </a:solidFill>
                <a:effectLst/>
                <a:latin typeface="Consolas" panose="020B0609020204030204" pitchFamily="49" charset="0"/>
              </a:rPr>
              <a:t>*réseau*</a:t>
            </a:r>
            <a:r>
              <a:rPr lang="fr-FR" b="0" dirty="0">
                <a:solidFill>
                  <a:srgbClr val="D4D4D4"/>
                </a:solidFill>
                <a:effectLst/>
                <a:latin typeface="Consolas" panose="020B0609020204030204" pitchFamily="49" charset="0"/>
              </a:rPr>
              <a:t> ou du </a:t>
            </a:r>
            <a:r>
              <a:rPr lang="fr-FR" b="1" dirty="0">
                <a:solidFill>
                  <a:srgbClr val="569CD6"/>
                </a:solidFill>
                <a:effectLst/>
                <a:latin typeface="Consolas" panose="020B0609020204030204" pitchFamily="49" charset="0"/>
              </a:rPr>
              <a:t>*matériel*</a:t>
            </a:r>
            <a:r>
              <a:rPr lang="fr-FR" b="0" dirty="0">
                <a:solidFill>
                  <a:srgbClr val="D4D4D4"/>
                </a:solidFill>
                <a:effectLst/>
                <a:latin typeface="Consolas" panose="020B0609020204030204" pitchFamily="49" charset="0"/>
              </a:rPr>
              <a:t> ET </a:t>
            </a:r>
            <a:r>
              <a:rPr lang="fr-FR" b="1" dirty="0">
                <a:solidFill>
                  <a:srgbClr val="569CD6"/>
                </a:solidFill>
                <a:effectLst/>
                <a:latin typeface="Consolas" panose="020B0609020204030204" pitchFamily="49" charset="0"/>
              </a:rPr>
              <a:t>*exécute ces fonctions à la place de l’application*</a:t>
            </a:r>
            <a:r>
              <a:rPr lang="fr-FR" b="0" dirty="0">
                <a:solidFill>
                  <a:srgbClr val="D4D4D4"/>
                </a:solidFill>
                <a:effectLst/>
                <a:latin typeface="Consolas" panose="020B0609020204030204" pitchFamily="49" charset="0"/>
              </a:rPr>
              <a:t>, indépendamment du système d’exploitation. C'est en fait le runtime qui fait donc le lien entre l’application et le système d’exploitation.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6</a:t>
            </a:fld>
            <a:endParaRPr lang="fr-FR"/>
          </a:p>
        </p:txBody>
      </p:sp>
    </p:spTree>
    <p:extLst>
      <p:ext uri="{BB962C8B-B14F-4D97-AF65-F5344CB8AC3E}">
        <p14:creationId xmlns:p14="http://schemas.microsoft.com/office/powerpoint/2010/main" val="31926126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Un exemple bien connu de runtime est tout simplement le </a:t>
            </a:r>
            <a:r>
              <a:rPr lang="fr-FR" b="1" dirty="0">
                <a:solidFill>
                  <a:srgbClr val="569CD6"/>
                </a:solidFill>
                <a:effectLst/>
                <a:latin typeface="Consolas" panose="020B0609020204030204" pitchFamily="49" charset="0"/>
              </a:rPr>
              <a:t>*JRE de Java*</a:t>
            </a:r>
            <a:r>
              <a:rPr lang="fr-FR" b="0" dirty="0">
                <a:solidFill>
                  <a:srgbClr val="D4D4D4"/>
                </a:solidFill>
                <a:effectLst/>
                <a:latin typeface="Consolas" panose="020B0609020204030204" pitchFamily="49" charset="0"/>
              </a:rPr>
              <a:t>. </a:t>
            </a:r>
            <a:r>
              <a:rPr lang="fr-FR" b="0" dirty="0">
                <a:solidFill>
                  <a:srgbClr val="9CDCFE"/>
                </a:solidFill>
                <a:effectLst/>
                <a:latin typeface="Consolas" panose="020B0609020204030204" pitchFamily="49" charset="0"/>
              </a:rPr>
              <a:t>+</a:t>
            </a:r>
            <a:endParaRPr lang="fr-FR" b="0" dirty="0">
              <a:solidFill>
                <a:srgbClr val="D4D4D4"/>
              </a:solidFill>
              <a:effectLst/>
              <a:latin typeface="Consolas" panose="020B0609020204030204" pitchFamily="49" charset="0"/>
            </a:endParaRPr>
          </a:p>
          <a:p>
            <a:r>
              <a:rPr lang="fr-FR" b="0" dirty="0">
                <a:solidFill>
                  <a:srgbClr val="D4D4D4"/>
                </a:solidFill>
                <a:effectLst/>
                <a:latin typeface="Consolas" panose="020B0609020204030204" pitchFamily="49" charset="0"/>
              </a:rPr>
              <a:t>Ce dernier englobe la </a:t>
            </a:r>
            <a:r>
              <a:rPr lang="fr-FR" b="1" dirty="0">
                <a:solidFill>
                  <a:srgbClr val="569CD6"/>
                </a:solidFill>
                <a:effectLst/>
                <a:latin typeface="Consolas" panose="020B0609020204030204" pitchFamily="49" charset="0"/>
              </a:rPr>
              <a:t>*JVM*</a:t>
            </a:r>
            <a:r>
              <a:rPr lang="fr-FR" b="0" dirty="0">
                <a:solidFill>
                  <a:srgbClr val="D4D4D4"/>
                </a:solidFill>
                <a:effectLst/>
                <a:latin typeface="Consolas" panose="020B0609020204030204" pitchFamily="49" charset="0"/>
              </a:rPr>
              <a:t> et la </a:t>
            </a:r>
            <a:r>
              <a:rPr lang="fr-FR" b="1" dirty="0">
                <a:solidFill>
                  <a:srgbClr val="569CD6"/>
                </a:solidFill>
                <a:effectLst/>
                <a:latin typeface="Consolas" panose="020B0609020204030204" pitchFamily="49" charset="0"/>
              </a:rPr>
              <a:t>*JCL*</a:t>
            </a:r>
            <a:r>
              <a:rPr lang="fr-FR" b="0" dirty="0">
                <a:solidFill>
                  <a:srgbClr val="D4D4D4"/>
                </a:solidFill>
                <a:effectLst/>
                <a:latin typeface="Consolas" panose="020B0609020204030204" pitchFamily="49" charset="0"/>
              </a:rPr>
              <a:t>, la </a:t>
            </a:r>
            <a:r>
              <a:rPr lang="fr-FR" b="1" dirty="0">
                <a:solidFill>
                  <a:srgbClr val="569CD6"/>
                </a:solidFill>
                <a:effectLst/>
                <a:latin typeface="Consolas" panose="020B0609020204030204" pitchFamily="49" charset="0"/>
              </a:rPr>
              <a:t>*Java Class Library*</a:t>
            </a:r>
            <a:r>
              <a:rPr lang="fr-FR" b="0" dirty="0">
                <a:solidFill>
                  <a:srgbClr val="D4D4D4"/>
                </a:solidFill>
                <a:effectLst/>
                <a:latin typeface="Consolas" panose="020B0609020204030204" pitchFamily="49" charset="0"/>
              </a:rPr>
              <a:t>, un ensemble de classes procurant à la JVM tout ce dont elle a besoin pour exécuter une application Java d'un point de vue </a:t>
            </a:r>
            <a:r>
              <a:rPr lang="fr-FR" b="1" dirty="0">
                <a:solidFill>
                  <a:srgbClr val="569CD6"/>
                </a:solidFill>
                <a:effectLst/>
                <a:latin typeface="Consolas" panose="020B0609020204030204" pitchFamily="49" charset="0"/>
              </a:rPr>
              <a:t>*mémoire*</a:t>
            </a:r>
            <a:r>
              <a:rPr lang="fr-FR" b="0" dirty="0">
                <a:solidFill>
                  <a:srgbClr val="D4D4D4"/>
                </a:solidFill>
                <a:effectLst/>
                <a:latin typeface="Consolas" panose="020B0609020204030204" pitchFamily="49" charset="0"/>
              </a:rPr>
              <a:t>, </a:t>
            </a:r>
            <a:r>
              <a:rPr lang="fr-FR" b="1" dirty="0">
                <a:solidFill>
                  <a:srgbClr val="569CD6"/>
                </a:solidFill>
                <a:effectLst/>
                <a:latin typeface="Consolas" panose="020B0609020204030204" pitchFamily="49" charset="0"/>
              </a:rPr>
              <a:t>*réseau*</a:t>
            </a:r>
            <a:r>
              <a:rPr lang="fr-FR" b="0" dirty="0">
                <a:solidFill>
                  <a:srgbClr val="D4D4D4"/>
                </a:solidFill>
                <a:effectLst/>
                <a:latin typeface="Consolas" panose="020B0609020204030204" pitchFamily="49" charset="0"/>
              </a:rPr>
              <a:t>, système de </a:t>
            </a:r>
            <a:r>
              <a:rPr lang="fr-FR" b="1" dirty="0">
                <a:solidFill>
                  <a:srgbClr val="569CD6"/>
                </a:solidFill>
                <a:effectLst/>
                <a:latin typeface="Consolas" panose="020B0609020204030204" pitchFamily="49" charset="0"/>
              </a:rPr>
              <a:t>*fichiers*</a:t>
            </a:r>
            <a:r>
              <a:rPr lang="fr-FR" b="0" dirty="0">
                <a:solidFill>
                  <a:srgbClr val="D4D4D4"/>
                </a:solidFill>
                <a:effectLst/>
                <a:latin typeface="Consolas" panose="020B0609020204030204" pitchFamily="49" charset="0"/>
              </a:rPr>
              <a:t>, spécificités </a:t>
            </a:r>
            <a:r>
              <a:rPr lang="fr-FR" b="1" dirty="0">
                <a:solidFill>
                  <a:srgbClr val="569CD6"/>
                </a:solidFill>
                <a:effectLst/>
                <a:latin typeface="Consolas" panose="020B0609020204030204" pitchFamily="49" charset="0"/>
              </a:rPr>
              <a:t>*matérielles*</a:t>
            </a:r>
            <a:r>
              <a:rPr lang="fr-FR" b="0" dirty="0">
                <a:solidFill>
                  <a:srgbClr val="D4D4D4"/>
                </a:solidFill>
                <a:effectLst/>
                <a:latin typeface="Consolas" panose="020B0609020204030204" pitchFamily="49" charset="0"/>
              </a:rPr>
              <a:t>.</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On peut également donner d'autres exemples : </a:t>
            </a:r>
          </a:p>
          <a:p>
            <a:endParaRPr lang="fr-FR" b="0" dirty="0">
              <a:solidFill>
                <a:srgbClr val="D4D4D4"/>
              </a:solidFill>
              <a:effectLst/>
              <a:latin typeface="Consolas" panose="020B0609020204030204" pitchFamily="49" charset="0"/>
            </a:endParaRPr>
          </a:p>
          <a:p>
            <a:pPr marL="171450" indent="-171450">
              <a:buFont typeface="Arial" panose="020B0604020202020204" pitchFamily="34" charset="0"/>
              <a:buChar char="•"/>
            </a:pPr>
            <a:r>
              <a:rPr lang="fr-FR" b="1" dirty="0">
                <a:solidFill>
                  <a:srgbClr val="569CD6"/>
                </a:solidFill>
                <a:effectLst/>
                <a:latin typeface="Consolas" panose="020B0609020204030204" pitchFamily="49" charset="0"/>
              </a:rPr>
              <a:t>*Node.js*</a:t>
            </a:r>
            <a:r>
              <a:rPr lang="fr-FR" b="0" dirty="0">
                <a:solidFill>
                  <a:srgbClr val="D4D4D4"/>
                </a:solidFill>
                <a:effectLst/>
                <a:latin typeface="Consolas" panose="020B0609020204030204" pitchFamily="49" charset="0"/>
              </a:rPr>
              <a:t> : qui est un environnement d'exécution permettant d'exécuter du </a:t>
            </a:r>
            <a:r>
              <a:rPr lang="fr-FR" b="1" dirty="0">
                <a:solidFill>
                  <a:srgbClr val="569CD6"/>
                </a:solidFill>
                <a:effectLst/>
                <a:latin typeface="Consolas" panose="020B0609020204030204" pitchFamily="49" charset="0"/>
              </a:rPr>
              <a:t>*code Javascript*</a:t>
            </a:r>
            <a:r>
              <a:rPr lang="fr-FR" b="0" dirty="0">
                <a:solidFill>
                  <a:srgbClr val="D4D4D4"/>
                </a:solidFill>
                <a:effectLst/>
                <a:latin typeface="Consolas" panose="020B0609020204030204" pitchFamily="49" charset="0"/>
              </a:rPr>
              <a:t> côté serveur.</a:t>
            </a:r>
          </a:p>
          <a:p>
            <a:pPr marL="171450" indent="-171450">
              <a:buFont typeface="Arial" panose="020B0604020202020204" pitchFamily="34" charset="0"/>
              <a:buChar char="•"/>
            </a:pPr>
            <a:r>
              <a:rPr lang="fr-FR" b="0" dirty="0">
                <a:solidFill>
                  <a:srgbClr val="D4D4D4"/>
                </a:solidFill>
                <a:effectLst/>
                <a:latin typeface="Consolas" panose="020B0609020204030204" pitchFamily="49" charset="0"/>
              </a:rPr>
              <a:t>On y pense moins, mais il y a également le bon vieux </a:t>
            </a:r>
            <a:r>
              <a:rPr lang="fr-FR" b="1" dirty="0">
                <a:solidFill>
                  <a:srgbClr val="569CD6"/>
                </a:solidFill>
                <a:effectLst/>
                <a:latin typeface="Consolas" panose="020B0609020204030204" pitchFamily="49" charset="0"/>
              </a:rPr>
              <a:t>*</a:t>
            </a:r>
            <a:r>
              <a:rPr lang="fr-FR" b="1" dirty="0" err="1">
                <a:solidFill>
                  <a:srgbClr val="569CD6"/>
                </a:solidFill>
                <a:effectLst/>
                <a:latin typeface="Consolas" panose="020B0609020204030204" pitchFamily="49" charset="0"/>
              </a:rPr>
              <a:t>Cygwin</a:t>
            </a:r>
            <a:r>
              <a:rPr lang="fr-FR" b="1" dirty="0">
                <a:solidFill>
                  <a:srgbClr val="569CD6"/>
                </a:solidFill>
                <a:effectLst/>
                <a:latin typeface="Consolas" panose="020B0609020204030204" pitchFamily="49" charset="0"/>
              </a:rPr>
              <a:t>*</a:t>
            </a:r>
            <a:r>
              <a:rPr lang="fr-FR" b="0" dirty="0">
                <a:solidFill>
                  <a:srgbClr val="D4D4D4"/>
                </a:solidFill>
                <a:effectLst/>
                <a:latin typeface="Consolas" panose="020B0609020204030204" pitchFamily="49" charset="0"/>
              </a:rPr>
              <a:t> qui est un environnement d’exécution permettant aux </a:t>
            </a:r>
            <a:r>
              <a:rPr lang="fr-FR" b="1" dirty="0">
                <a:solidFill>
                  <a:srgbClr val="D4D4D4"/>
                </a:solidFill>
                <a:effectLst/>
                <a:latin typeface="Consolas" panose="020B0609020204030204" pitchFamily="49" charset="0"/>
              </a:rPr>
              <a:t>applications Linux</a:t>
            </a:r>
            <a:r>
              <a:rPr lang="fr-FR" b="0" dirty="0">
                <a:solidFill>
                  <a:srgbClr val="D4D4D4"/>
                </a:solidFill>
                <a:effectLst/>
                <a:latin typeface="Consolas" panose="020B0609020204030204" pitchFamily="49" charset="0"/>
              </a:rPr>
              <a:t> de fonctionner sur d'autres OS comme Windows ou </a:t>
            </a:r>
            <a:r>
              <a:rPr lang="fr-FR" b="0" dirty="0" err="1">
                <a:solidFill>
                  <a:srgbClr val="D4D4D4"/>
                </a:solidFill>
                <a:effectLst/>
                <a:latin typeface="Consolas" panose="020B0609020204030204" pitchFamily="49" charset="0"/>
              </a:rPr>
              <a:t>macOS</a:t>
            </a:r>
            <a:r>
              <a:rPr lang="fr-FR" b="0" dirty="0">
                <a:solidFill>
                  <a:srgbClr val="D4D4D4"/>
                </a:solidFill>
                <a:effectLst/>
                <a:latin typeface="Consolas" panose="020B0609020204030204" pitchFamily="49" charset="0"/>
              </a:rPr>
              <a:t>.</a:t>
            </a:r>
          </a:p>
        </p:txBody>
      </p:sp>
      <p:sp>
        <p:nvSpPr>
          <p:cNvPr id="4" name="Slide Number Placeholder 3"/>
          <p:cNvSpPr>
            <a:spLocks noGrp="1"/>
          </p:cNvSpPr>
          <p:nvPr>
            <p:ph type="sldNum" sz="quarter" idx="5"/>
          </p:nvPr>
        </p:nvSpPr>
        <p:spPr/>
        <p:txBody>
          <a:bodyPr/>
          <a:lstStyle/>
          <a:p>
            <a:fld id="{20E9140C-2C58-4C46-BC63-4348D42211EC}" type="slidenum">
              <a:rPr lang="fr-FR" smtClean="0"/>
              <a:t>7</a:t>
            </a:fld>
            <a:endParaRPr lang="fr-FR"/>
          </a:p>
        </p:txBody>
      </p:sp>
    </p:spTree>
    <p:extLst>
      <p:ext uri="{BB962C8B-B14F-4D97-AF65-F5344CB8AC3E}">
        <p14:creationId xmlns:p14="http://schemas.microsoft.com/office/powerpoint/2010/main" val="3523691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D'ailleurs si on compare le JRE à Node.js, on voit tout de suite les similitudes : </a:t>
            </a:r>
          </a:p>
          <a:p>
            <a:br>
              <a:rPr lang="fr-FR" b="0" dirty="0">
                <a:solidFill>
                  <a:srgbClr val="D4D4D4"/>
                </a:solidFill>
                <a:effectLst/>
                <a:latin typeface="Consolas" panose="020B0609020204030204" pitchFamily="49" charset="0"/>
              </a:rPr>
            </a:br>
            <a:r>
              <a:rPr lang="fr-FR" b="0" dirty="0">
                <a:solidFill>
                  <a:srgbClr val="D4D4D4"/>
                </a:solidFill>
                <a:effectLst/>
                <a:latin typeface="Consolas" panose="020B0609020204030204" pitchFamily="49" charset="0"/>
              </a:rPr>
              <a:t>    * En lieu et place de la JVM, Node.js utilise </a:t>
            </a:r>
            <a:r>
              <a:rPr lang="fr-FR" b="1" dirty="0">
                <a:solidFill>
                  <a:srgbClr val="569CD6"/>
                </a:solidFill>
                <a:effectLst/>
                <a:latin typeface="Consolas" panose="020B0609020204030204" pitchFamily="49" charset="0"/>
              </a:rPr>
              <a:t>*V8*</a:t>
            </a:r>
            <a:r>
              <a:rPr lang="fr-FR" b="0" dirty="0">
                <a:solidFill>
                  <a:srgbClr val="D4D4D4"/>
                </a:solidFill>
                <a:effectLst/>
                <a:latin typeface="Consolas" panose="020B0609020204030204" pitchFamily="49" charset="0"/>
              </a:rPr>
              <a:t>, le </a:t>
            </a:r>
            <a:r>
              <a:rPr lang="fr-FR" b="1" dirty="0">
                <a:solidFill>
                  <a:srgbClr val="569CD6"/>
                </a:solidFill>
                <a:effectLst/>
                <a:latin typeface="Consolas" panose="020B0609020204030204" pitchFamily="49" charset="0"/>
              </a:rPr>
              <a:t>*moteur Javascript de Google*</a:t>
            </a:r>
            <a:r>
              <a:rPr lang="fr-FR" b="0" dirty="0">
                <a:solidFill>
                  <a:srgbClr val="D4D4D4"/>
                </a:solidFill>
                <a:effectLst/>
                <a:latin typeface="Consolas" panose="020B0609020204030204" pitchFamily="49" charset="0"/>
              </a:rPr>
              <a:t>, initialement développé pour Chrome.</a:t>
            </a:r>
          </a:p>
          <a:p>
            <a:r>
              <a:rPr lang="fr-FR" b="0" dirty="0">
                <a:solidFill>
                  <a:srgbClr val="D4D4D4"/>
                </a:solidFill>
                <a:effectLst/>
                <a:latin typeface="Consolas" panose="020B0609020204030204" pitchFamily="49" charset="0"/>
              </a:rPr>
              <a:t>    * Et les classes de la JCL sont remplacées par des </a:t>
            </a:r>
            <a:r>
              <a:rPr lang="fr-FR" b="1" dirty="0">
                <a:solidFill>
                  <a:srgbClr val="569CD6"/>
                </a:solidFill>
                <a:effectLst/>
                <a:latin typeface="Consolas" panose="020B0609020204030204" pitchFamily="49" charset="0"/>
              </a:rPr>
              <a:t>*modules équivalents*</a:t>
            </a:r>
            <a:r>
              <a:rPr lang="fr-FR" b="0" dirty="0">
                <a:solidFill>
                  <a:srgbClr val="D4D4D4"/>
                </a:solidFill>
                <a:effectLst/>
                <a:latin typeface="Consolas" panose="020B0609020204030204" pitchFamily="49" charset="0"/>
              </a:rPr>
              <a:t> côté Node.js</a:t>
            </a:r>
          </a:p>
          <a:p>
            <a:endParaRPr lang="fr-FR"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20E9140C-2C58-4C46-BC63-4348D42211EC}" type="slidenum">
              <a:rPr lang="fr-FR" smtClean="0"/>
              <a:t>8</a:t>
            </a:fld>
            <a:endParaRPr lang="fr-FR"/>
          </a:p>
        </p:txBody>
      </p:sp>
    </p:spTree>
    <p:extLst>
      <p:ext uri="{BB962C8B-B14F-4D97-AF65-F5344CB8AC3E}">
        <p14:creationId xmlns:p14="http://schemas.microsoft.com/office/powerpoint/2010/main" val="28891496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dirty="0">
                <a:solidFill>
                  <a:srgbClr val="D4D4D4"/>
                </a:solidFill>
                <a:effectLst/>
                <a:latin typeface="Consolas" panose="020B0609020204030204" pitchFamily="49" charset="0"/>
              </a:rPr>
              <a:t>On pourrait donc déjà se dire qu’un « Container runtime » ~ pile logicielle offrant les services nécessaires à l’exécution de groupes de processus isolés</a:t>
            </a:r>
          </a:p>
        </p:txBody>
      </p:sp>
      <p:sp>
        <p:nvSpPr>
          <p:cNvPr id="4" name="Slide Number Placeholder 3"/>
          <p:cNvSpPr>
            <a:spLocks noGrp="1"/>
          </p:cNvSpPr>
          <p:nvPr>
            <p:ph type="sldNum" sz="quarter" idx="5"/>
          </p:nvPr>
        </p:nvSpPr>
        <p:spPr/>
        <p:txBody>
          <a:bodyPr/>
          <a:lstStyle/>
          <a:p>
            <a:fld id="{20E9140C-2C58-4C46-BC63-4348D42211EC}" type="slidenum">
              <a:rPr lang="fr-FR" smtClean="0"/>
              <a:t>9</a:t>
            </a:fld>
            <a:endParaRPr lang="fr-FR"/>
          </a:p>
        </p:txBody>
      </p:sp>
    </p:spTree>
    <p:extLst>
      <p:ext uri="{BB962C8B-B14F-4D97-AF65-F5344CB8AC3E}">
        <p14:creationId xmlns:p14="http://schemas.microsoft.com/office/powerpoint/2010/main" val="37709161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BBA887-9D67-422C-801D-86508225F5B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2098" t="1" r="15638" b="262"/>
          <a:stretch/>
        </p:blipFill>
        <p:spPr>
          <a:xfrm>
            <a:off x="-1" y="0"/>
            <a:ext cx="7070501" cy="6858000"/>
          </a:xfrm>
          <a:custGeom>
            <a:avLst/>
            <a:gdLst>
              <a:gd name="connsiteX0" fmla="*/ 0 w 3067050"/>
              <a:gd name="connsiteY0" fmla="*/ 0 h 6858000"/>
              <a:gd name="connsiteX1" fmla="*/ 3067050 w 3067050"/>
              <a:gd name="connsiteY1" fmla="*/ 0 h 6858000"/>
              <a:gd name="connsiteX2" fmla="*/ 3067050 w 3067050"/>
              <a:gd name="connsiteY2" fmla="*/ 6858000 h 6858000"/>
              <a:gd name="connsiteX3" fmla="*/ 0 w 30670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67050" h="6858000">
                <a:moveTo>
                  <a:pt x="0" y="0"/>
                </a:moveTo>
                <a:lnTo>
                  <a:pt x="3067050" y="0"/>
                </a:lnTo>
                <a:lnTo>
                  <a:pt x="3067050" y="6858000"/>
                </a:lnTo>
                <a:lnTo>
                  <a:pt x="0" y="6858000"/>
                </a:lnTo>
                <a:close/>
              </a:path>
            </a:pathLst>
          </a:custGeom>
        </p:spPr>
      </p:pic>
      <p:sp>
        <p:nvSpPr>
          <p:cNvPr id="2" name="Freeform 31">
            <a:extLst>
              <a:ext uri="{FF2B5EF4-FFF2-40B4-BE49-F238E27FC236}">
                <a16:creationId xmlns:a16="http://schemas.microsoft.com/office/drawing/2014/main" id="{4B9E4A97-3F96-0EFD-720E-70DD30F164D1}"/>
              </a:ext>
            </a:extLst>
          </p:cNvPr>
          <p:cNvSpPr/>
          <p:nvPr userDrawn="1"/>
        </p:nvSpPr>
        <p:spPr>
          <a:xfrm rot="10800000" flipV="1">
            <a:off x="2163650" y="-25758"/>
            <a:ext cx="10034915" cy="6890766"/>
          </a:xfrm>
          <a:custGeom>
            <a:avLst/>
            <a:gdLst>
              <a:gd name="connsiteX0" fmla="*/ 0 w 6583376"/>
              <a:gd name="connsiteY0" fmla="*/ 6858000 h 6858000"/>
              <a:gd name="connsiteX1" fmla="*/ 3771900 w 6583376"/>
              <a:gd name="connsiteY1" fmla="*/ 6858000 h 6858000"/>
              <a:gd name="connsiteX2" fmla="*/ 6583376 w 6583376"/>
              <a:gd name="connsiteY2" fmla="*/ 6858000 h 6858000"/>
              <a:gd name="connsiteX3" fmla="*/ 3771900 w 6583376"/>
              <a:gd name="connsiteY3" fmla="*/ 0 h 6858000"/>
              <a:gd name="connsiteX4" fmla="*/ 0 w 6583376"/>
              <a:gd name="connsiteY4" fmla="*/ 0 h 6858000"/>
              <a:gd name="connsiteX0" fmla="*/ 0 w 6583376"/>
              <a:gd name="connsiteY0" fmla="*/ 6870879 h 6870879"/>
              <a:gd name="connsiteX1" fmla="*/ 3771900 w 6583376"/>
              <a:gd name="connsiteY1" fmla="*/ 6870879 h 6870879"/>
              <a:gd name="connsiteX2" fmla="*/ 6583376 w 6583376"/>
              <a:gd name="connsiteY2" fmla="*/ 6870879 h 6870879"/>
              <a:gd name="connsiteX3" fmla="*/ 5626458 w 6583376"/>
              <a:gd name="connsiteY3" fmla="*/ 0 h 6870879"/>
              <a:gd name="connsiteX4" fmla="*/ 0 w 6583376"/>
              <a:gd name="connsiteY4" fmla="*/ 12879 h 6870879"/>
              <a:gd name="connsiteX5" fmla="*/ 0 w 6583376"/>
              <a:gd name="connsiteY5" fmla="*/ 6870879 h 6870879"/>
              <a:gd name="connsiteX0" fmla="*/ 0 w 6583376"/>
              <a:gd name="connsiteY0" fmla="*/ 6858000 h 6858000"/>
              <a:gd name="connsiteX1" fmla="*/ 3771900 w 6583376"/>
              <a:gd name="connsiteY1" fmla="*/ 6858000 h 6858000"/>
              <a:gd name="connsiteX2" fmla="*/ 6583376 w 6583376"/>
              <a:gd name="connsiteY2" fmla="*/ 6858000 h 6858000"/>
              <a:gd name="connsiteX3" fmla="*/ 5665094 w 6583376"/>
              <a:gd name="connsiteY3" fmla="*/ 12879 h 6858000"/>
              <a:gd name="connsiteX4" fmla="*/ 0 w 6583376"/>
              <a:gd name="connsiteY4" fmla="*/ 0 h 6858000"/>
              <a:gd name="connsiteX5" fmla="*/ 0 w 6583376"/>
              <a:gd name="connsiteY5" fmla="*/ 6858000 h 6858000"/>
              <a:gd name="connsiteX0" fmla="*/ 2228045 w 8811421"/>
              <a:gd name="connsiteY0" fmla="*/ 6870879 h 6870879"/>
              <a:gd name="connsiteX1" fmla="*/ 5999945 w 8811421"/>
              <a:gd name="connsiteY1" fmla="*/ 6870879 h 6870879"/>
              <a:gd name="connsiteX2" fmla="*/ 8811421 w 8811421"/>
              <a:gd name="connsiteY2" fmla="*/ 6870879 h 6870879"/>
              <a:gd name="connsiteX3" fmla="*/ 7893139 w 8811421"/>
              <a:gd name="connsiteY3" fmla="*/ 25758 h 6870879"/>
              <a:gd name="connsiteX4" fmla="*/ 0 w 8811421"/>
              <a:gd name="connsiteY4" fmla="*/ 0 h 6870879"/>
              <a:gd name="connsiteX5" fmla="*/ 2228045 w 8811421"/>
              <a:gd name="connsiteY5" fmla="*/ 6870879 h 6870879"/>
              <a:gd name="connsiteX0" fmla="*/ 0 w 8824300"/>
              <a:gd name="connsiteY0" fmla="*/ 6883758 h 6883758"/>
              <a:gd name="connsiteX1" fmla="*/ 6012824 w 8824300"/>
              <a:gd name="connsiteY1" fmla="*/ 6870879 h 6883758"/>
              <a:gd name="connsiteX2" fmla="*/ 8824300 w 8824300"/>
              <a:gd name="connsiteY2" fmla="*/ 6870879 h 6883758"/>
              <a:gd name="connsiteX3" fmla="*/ 7906018 w 8824300"/>
              <a:gd name="connsiteY3" fmla="*/ 25758 h 6883758"/>
              <a:gd name="connsiteX4" fmla="*/ 12879 w 8824300"/>
              <a:gd name="connsiteY4" fmla="*/ 0 h 6883758"/>
              <a:gd name="connsiteX5" fmla="*/ 0 w 8824300"/>
              <a:gd name="connsiteY5" fmla="*/ 6883758 h 6883758"/>
              <a:gd name="connsiteX0" fmla="*/ 1197735 w 10022035"/>
              <a:gd name="connsiteY0" fmla="*/ 6870879 h 6870879"/>
              <a:gd name="connsiteX1" fmla="*/ 7210559 w 10022035"/>
              <a:gd name="connsiteY1" fmla="*/ 6858000 h 6870879"/>
              <a:gd name="connsiteX2" fmla="*/ 10022035 w 10022035"/>
              <a:gd name="connsiteY2" fmla="*/ 6858000 h 6870879"/>
              <a:gd name="connsiteX3" fmla="*/ 9103753 w 10022035"/>
              <a:gd name="connsiteY3" fmla="*/ 12879 h 6870879"/>
              <a:gd name="connsiteX4" fmla="*/ 0 w 10022035"/>
              <a:gd name="connsiteY4" fmla="*/ 0 h 6870879"/>
              <a:gd name="connsiteX5" fmla="*/ 1197735 w 10022035"/>
              <a:gd name="connsiteY5" fmla="*/ 6870879 h 6870879"/>
              <a:gd name="connsiteX0" fmla="*/ 38637 w 10022035"/>
              <a:gd name="connsiteY0" fmla="*/ 6870879 h 6870879"/>
              <a:gd name="connsiteX1" fmla="*/ 7210559 w 10022035"/>
              <a:gd name="connsiteY1" fmla="*/ 6858000 h 6870879"/>
              <a:gd name="connsiteX2" fmla="*/ 10022035 w 10022035"/>
              <a:gd name="connsiteY2" fmla="*/ 6858000 h 6870879"/>
              <a:gd name="connsiteX3" fmla="*/ 9103753 w 10022035"/>
              <a:gd name="connsiteY3" fmla="*/ 12879 h 6870879"/>
              <a:gd name="connsiteX4" fmla="*/ 0 w 10022035"/>
              <a:gd name="connsiteY4" fmla="*/ 0 h 6870879"/>
              <a:gd name="connsiteX5" fmla="*/ 38637 w 10022035"/>
              <a:gd name="connsiteY5" fmla="*/ 6870879 h 6870879"/>
              <a:gd name="connsiteX0" fmla="*/ 1 w 9983399"/>
              <a:gd name="connsiteY0" fmla="*/ 6883758 h 6883758"/>
              <a:gd name="connsiteX1" fmla="*/ 7171923 w 9983399"/>
              <a:gd name="connsiteY1" fmla="*/ 6870879 h 6883758"/>
              <a:gd name="connsiteX2" fmla="*/ 9983399 w 9983399"/>
              <a:gd name="connsiteY2" fmla="*/ 6870879 h 6883758"/>
              <a:gd name="connsiteX3" fmla="*/ 9065117 w 9983399"/>
              <a:gd name="connsiteY3" fmla="*/ 25758 h 6883758"/>
              <a:gd name="connsiteX4" fmla="*/ 0 w 9983399"/>
              <a:gd name="connsiteY4" fmla="*/ 0 h 6883758"/>
              <a:gd name="connsiteX5" fmla="*/ 1 w 9983399"/>
              <a:gd name="connsiteY5" fmla="*/ 6883758 h 688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83399" h="6883758">
                <a:moveTo>
                  <a:pt x="1" y="6883758"/>
                </a:moveTo>
                <a:lnTo>
                  <a:pt x="7171923" y="6870879"/>
                </a:lnTo>
                <a:lnTo>
                  <a:pt x="9983399" y="6870879"/>
                </a:lnTo>
                <a:lnTo>
                  <a:pt x="9065117" y="25758"/>
                </a:lnTo>
                <a:lnTo>
                  <a:pt x="0" y="0"/>
                </a:lnTo>
                <a:cubicBezTo>
                  <a:pt x="0" y="2294586"/>
                  <a:pt x="1" y="4589172"/>
                  <a:pt x="1" y="6883758"/>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2514758"/>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BBA887-9D67-422C-801D-86508225F5BE}"/>
              </a:ext>
            </a:extLst>
          </p:cNvPr>
          <p:cNvPicPr>
            <a:picLocks noChangeAspect="1"/>
          </p:cNvPicPr>
          <p:nvPr userDrawn="1"/>
        </p:nvPicPr>
        <p:blipFill>
          <a:blip r:embed="rId2">
            <a:extLst>
              <a:ext uri="{28A0092B-C50C-407E-A947-70E740481C1C}">
                <a14:useLocalDpi xmlns:a14="http://schemas.microsoft.com/office/drawing/2010/main" val="0"/>
              </a:ext>
            </a:extLst>
          </a:blip>
          <a:srcRect l="17008" r="17008"/>
          <a:stretch/>
        </p:blipFill>
        <p:spPr>
          <a:xfrm>
            <a:off x="-1" y="0"/>
            <a:ext cx="7070501" cy="6858000"/>
          </a:xfrm>
          <a:custGeom>
            <a:avLst/>
            <a:gdLst>
              <a:gd name="connsiteX0" fmla="*/ 0 w 3067050"/>
              <a:gd name="connsiteY0" fmla="*/ 0 h 6858000"/>
              <a:gd name="connsiteX1" fmla="*/ 3067050 w 3067050"/>
              <a:gd name="connsiteY1" fmla="*/ 0 h 6858000"/>
              <a:gd name="connsiteX2" fmla="*/ 3067050 w 3067050"/>
              <a:gd name="connsiteY2" fmla="*/ 6858000 h 6858000"/>
              <a:gd name="connsiteX3" fmla="*/ 0 w 30670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67050" h="6858000">
                <a:moveTo>
                  <a:pt x="0" y="0"/>
                </a:moveTo>
                <a:lnTo>
                  <a:pt x="3067050" y="0"/>
                </a:lnTo>
                <a:lnTo>
                  <a:pt x="3067050" y="6858000"/>
                </a:lnTo>
                <a:lnTo>
                  <a:pt x="0" y="6858000"/>
                </a:lnTo>
                <a:close/>
              </a:path>
            </a:pathLst>
          </a:custGeom>
        </p:spPr>
      </p:pic>
      <p:sp>
        <p:nvSpPr>
          <p:cNvPr id="3" name="Rectangle 2">
            <a:extLst>
              <a:ext uri="{FF2B5EF4-FFF2-40B4-BE49-F238E27FC236}">
                <a16:creationId xmlns:a16="http://schemas.microsoft.com/office/drawing/2014/main" id="{4D98CC8B-F5C1-6F74-5ECD-4E4E9666F3F5}"/>
              </a:ext>
            </a:extLst>
          </p:cNvPr>
          <p:cNvSpPr/>
          <p:nvPr userDrawn="1"/>
        </p:nvSpPr>
        <p:spPr>
          <a:xfrm>
            <a:off x="0" y="0"/>
            <a:ext cx="12192000" cy="6858000"/>
          </a:xfrm>
          <a:prstGeom prst="rect">
            <a:avLst/>
          </a:prstGeom>
          <a:gradFill>
            <a:gsLst>
              <a:gs pos="50000">
                <a:schemeClr val="tx1">
                  <a:alpha val="17000"/>
                </a:schemeClr>
              </a:gs>
              <a:gs pos="100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2">
            <a:extLst>
              <a:ext uri="{FF2B5EF4-FFF2-40B4-BE49-F238E27FC236}">
                <a16:creationId xmlns:a16="http://schemas.microsoft.com/office/drawing/2014/main" id="{0B4E32B1-B092-EAE9-D4E6-AC517A75DB3D}"/>
              </a:ext>
            </a:extLst>
          </p:cNvPr>
          <p:cNvSpPr/>
          <p:nvPr userDrawn="1"/>
        </p:nvSpPr>
        <p:spPr>
          <a:xfrm rot="16602627">
            <a:off x="1206930" y="2080637"/>
            <a:ext cx="7233935" cy="2702205"/>
          </a:xfrm>
          <a:custGeom>
            <a:avLst/>
            <a:gdLst>
              <a:gd name="connsiteX0" fmla="*/ 0 w 7233935"/>
              <a:gd name="connsiteY0" fmla="*/ 0 h 2698928"/>
              <a:gd name="connsiteX1" fmla="*/ 7233935 w 7233935"/>
              <a:gd name="connsiteY1" fmla="*/ 0 h 2698928"/>
              <a:gd name="connsiteX2" fmla="*/ 7233935 w 7233935"/>
              <a:gd name="connsiteY2" fmla="*/ 2698928 h 2698928"/>
              <a:gd name="connsiteX3" fmla="*/ 0 w 7233935"/>
              <a:gd name="connsiteY3" fmla="*/ 2698928 h 2698928"/>
              <a:gd name="connsiteX4" fmla="*/ 0 w 7233935"/>
              <a:gd name="connsiteY4" fmla="*/ 0 h 2698928"/>
              <a:gd name="connsiteX0" fmla="*/ 0 w 7233935"/>
              <a:gd name="connsiteY0" fmla="*/ 3277 h 2702205"/>
              <a:gd name="connsiteX1" fmla="*/ 6918570 w 7233935"/>
              <a:gd name="connsiteY1" fmla="*/ 0 h 2702205"/>
              <a:gd name="connsiteX2" fmla="*/ 7233935 w 7233935"/>
              <a:gd name="connsiteY2" fmla="*/ 2702205 h 2702205"/>
              <a:gd name="connsiteX3" fmla="*/ 0 w 7233935"/>
              <a:gd name="connsiteY3" fmla="*/ 2702205 h 2702205"/>
              <a:gd name="connsiteX4" fmla="*/ 0 w 7233935"/>
              <a:gd name="connsiteY4" fmla="*/ 3277 h 2702205"/>
              <a:gd name="connsiteX0" fmla="*/ 0 w 7233935"/>
              <a:gd name="connsiteY0" fmla="*/ 3277 h 2702205"/>
              <a:gd name="connsiteX1" fmla="*/ 6918570 w 7233935"/>
              <a:gd name="connsiteY1" fmla="*/ 0 h 2702205"/>
              <a:gd name="connsiteX2" fmla="*/ 7233935 w 7233935"/>
              <a:gd name="connsiteY2" fmla="*/ 2702205 h 2702205"/>
              <a:gd name="connsiteX3" fmla="*/ 322862 w 7233935"/>
              <a:gd name="connsiteY3" fmla="*/ 2700561 h 2702205"/>
              <a:gd name="connsiteX4" fmla="*/ 0 w 7233935"/>
              <a:gd name="connsiteY4" fmla="*/ 3277 h 2702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33935" h="2702205">
                <a:moveTo>
                  <a:pt x="0" y="3277"/>
                </a:moveTo>
                <a:lnTo>
                  <a:pt x="6918570" y="0"/>
                </a:lnTo>
                <a:lnTo>
                  <a:pt x="7233935" y="2702205"/>
                </a:lnTo>
                <a:lnTo>
                  <a:pt x="322862" y="2700561"/>
                </a:lnTo>
                <a:lnTo>
                  <a:pt x="0" y="3277"/>
                </a:lnTo>
                <a:close/>
              </a:path>
            </a:pathLst>
          </a:custGeom>
          <a:gradFill>
            <a:gsLst>
              <a:gs pos="58000">
                <a:schemeClr val="tx1">
                  <a:alpha val="0"/>
                </a:schemeClr>
              </a:gs>
              <a:gs pos="100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Freeform 31">
            <a:extLst>
              <a:ext uri="{FF2B5EF4-FFF2-40B4-BE49-F238E27FC236}">
                <a16:creationId xmlns:a16="http://schemas.microsoft.com/office/drawing/2014/main" id="{4B9E4A97-3F96-0EFD-720E-70DD30F164D1}"/>
              </a:ext>
            </a:extLst>
          </p:cNvPr>
          <p:cNvSpPr/>
          <p:nvPr userDrawn="1"/>
        </p:nvSpPr>
        <p:spPr>
          <a:xfrm rot="10800000" flipV="1">
            <a:off x="5697832" y="-2"/>
            <a:ext cx="6501800" cy="6858569"/>
          </a:xfrm>
          <a:custGeom>
            <a:avLst/>
            <a:gdLst>
              <a:gd name="connsiteX0" fmla="*/ 0 w 6583376"/>
              <a:gd name="connsiteY0" fmla="*/ 6858000 h 6858000"/>
              <a:gd name="connsiteX1" fmla="*/ 3771900 w 6583376"/>
              <a:gd name="connsiteY1" fmla="*/ 6858000 h 6858000"/>
              <a:gd name="connsiteX2" fmla="*/ 6583376 w 6583376"/>
              <a:gd name="connsiteY2" fmla="*/ 6858000 h 6858000"/>
              <a:gd name="connsiteX3" fmla="*/ 3771900 w 6583376"/>
              <a:gd name="connsiteY3" fmla="*/ 0 h 6858000"/>
              <a:gd name="connsiteX4" fmla="*/ 0 w 6583376"/>
              <a:gd name="connsiteY4" fmla="*/ 0 h 6858000"/>
              <a:gd name="connsiteX0" fmla="*/ 0 w 6583376"/>
              <a:gd name="connsiteY0" fmla="*/ 6870879 h 6870879"/>
              <a:gd name="connsiteX1" fmla="*/ 3771900 w 6583376"/>
              <a:gd name="connsiteY1" fmla="*/ 6870879 h 6870879"/>
              <a:gd name="connsiteX2" fmla="*/ 6583376 w 6583376"/>
              <a:gd name="connsiteY2" fmla="*/ 6870879 h 6870879"/>
              <a:gd name="connsiteX3" fmla="*/ 5626458 w 6583376"/>
              <a:gd name="connsiteY3" fmla="*/ 0 h 6870879"/>
              <a:gd name="connsiteX4" fmla="*/ 0 w 6583376"/>
              <a:gd name="connsiteY4" fmla="*/ 12879 h 6870879"/>
              <a:gd name="connsiteX5" fmla="*/ 0 w 6583376"/>
              <a:gd name="connsiteY5" fmla="*/ 6870879 h 6870879"/>
              <a:gd name="connsiteX0" fmla="*/ 0 w 6583376"/>
              <a:gd name="connsiteY0" fmla="*/ 6858000 h 6858000"/>
              <a:gd name="connsiteX1" fmla="*/ 3771900 w 6583376"/>
              <a:gd name="connsiteY1" fmla="*/ 6858000 h 6858000"/>
              <a:gd name="connsiteX2" fmla="*/ 6583376 w 6583376"/>
              <a:gd name="connsiteY2" fmla="*/ 6858000 h 6858000"/>
              <a:gd name="connsiteX3" fmla="*/ 5665094 w 6583376"/>
              <a:gd name="connsiteY3" fmla="*/ 12879 h 6858000"/>
              <a:gd name="connsiteX4" fmla="*/ 0 w 6583376"/>
              <a:gd name="connsiteY4" fmla="*/ 0 h 6858000"/>
              <a:gd name="connsiteX5" fmla="*/ 0 w 6583376"/>
              <a:gd name="connsiteY5" fmla="*/ 6858000 h 6858000"/>
              <a:gd name="connsiteX0" fmla="*/ 2228045 w 8811421"/>
              <a:gd name="connsiteY0" fmla="*/ 6870879 h 6870879"/>
              <a:gd name="connsiteX1" fmla="*/ 5999945 w 8811421"/>
              <a:gd name="connsiteY1" fmla="*/ 6870879 h 6870879"/>
              <a:gd name="connsiteX2" fmla="*/ 8811421 w 8811421"/>
              <a:gd name="connsiteY2" fmla="*/ 6870879 h 6870879"/>
              <a:gd name="connsiteX3" fmla="*/ 7893139 w 8811421"/>
              <a:gd name="connsiteY3" fmla="*/ 25758 h 6870879"/>
              <a:gd name="connsiteX4" fmla="*/ 0 w 8811421"/>
              <a:gd name="connsiteY4" fmla="*/ 0 h 6870879"/>
              <a:gd name="connsiteX5" fmla="*/ 2228045 w 8811421"/>
              <a:gd name="connsiteY5" fmla="*/ 6870879 h 6870879"/>
              <a:gd name="connsiteX0" fmla="*/ 0 w 8824300"/>
              <a:gd name="connsiteY0" fmla="*/ 6883758 h 6883758"/>
              <a:gd name="connsiteX1" fmla="*/ 6012824 w 8824300"/>
              <a:gd name="connsiteY1" fmla="*/ 6870879 h 6883758"/>
              <a:gd name="connsiteX2" fmla="*/ 8824300 w 8824300"/>
              <a:gd name="connsiteY2" fmla="*/ 6870879 h 6883758"/>
              <a:gd name="connsiteX3" fmla="*/ 7906018 w 8824300"/>
              <a:gd name="connsiteY3" fmla="*/ 25758 h 6883758"/>
              <a:gd name="connsiteX4" fmla="*/ 12879 w 8824300"/>
              <a:gd name="connsiteY4" fmla="*/ 0 h 6883758"/>
              <a:gd name="connsiteX5" fmla="*/ 0 w 8824300"/>
              <a:gd name="connsiteY5" fmla="*/ 6883758 h 6883758"/>
              <a:gd name="connsiteX0" fmla="*/ 1197735 w 10022035"/>
              <a:gd name="connsiteY0" fmla="*/ 6870879 h 6870879"/>
              <a:gd name="connsiteX1" fmla="*/ 7210559 w 10022035"/>
              <a:gd name="connsiteY1" fmla="*/ 6858000 h 6870879"/>
              <a:gd name="connsiteX2" fmla="*/ 10022035 w 10022035"/>
              <a:gd name="connsiteY2" fmla="*/ 6858000 h 6870879"/>
              <a:gd name="connsiteX3" fmla="*/ 9103753 w 10022035"/>
              <a:gd name="connsiteY3" fmla="*/ 12879 h 6870879"/>
              <a:gd name="connsiteX4" fmla="*/ 0 w 10022035"/>
              <a:gd name="connsiteY4" fmla="*/ 0 h 6870879"/>
              <a:gd name="connsiteX5" fmla="*/ 1197735 w 10022035"/>
              <a:gd name="connsiteY5" fmla="*/ 6870879 h 6870879"/>
              <a:gd name="connsiteX0" fmla="*/ 38637 w 10022035"/>
              <a:gd name="connsiteY0" fmla="*/ 6870879 h 6870879"/>
              <a:gd name="connsiteX1" fmla="*/ 7210559 w 10022035"/>
              <a:gd name="connsiteY1" fmla="*/ 6858000 h 6870879"/>
              <a:gd name="connsiteX2" fmla="*/ 10022035 w 10022035"/>
              <a:gd name="connsiteY2" fmla="*/ 6858000 h 6870879"/>
              <a:gd name="connsiteX3" fmla="*/ 9103753 w 10022035"/>
              <a:gd name="connsiteY3" fmla="*/ 12879 h 6870879"/>
              <a:gd name="connsiteX4" fmla="*/ 0 w 10022035"/>
              <a:gd name="connsiteY4" fmla="*/ 0 h 6870879"/>
              <a:gd name="connsiteX5" fmla="*/ 38637 w 10022035"/>
              <a:gd name="connsiteY5" fmla="*/ 6870879 h 6870879"/>
              <a:gd name="connsiteX0" fmla="*/ 1 w 9983399"/>
              <a:gd name="connsiteY0" fmla="*/ 6883758 h 6883758"/>
              <a:gd name="connsiteX1" fmla="*/ 7171923 w 9983399"/>
              <a:gd name="connsiteY1" fmla="*/ 6870879 h 6883758"/>
              <a:gd name="connsiteX2" fmla="*/ 9983399 w 9983399"/>
              <a:gd name="connsiteY2" fmla="*/ 6870879 h 6883758"/>
              <a:gd name="connsiteX3" fmla="*/ 9065117 w 9983399"/>
              <a:gd name="connsiteY3" fmla="*/ 25758 h 6883758"/>
              <a:gd name="connsiteX4" fmla="*/ 0 w 9983399"/>
              <a:gd name="connsiteY4" fmla="*/ 0 h 6883758"/>
              <a:gd name="connsiteX5" fmla="*/ 1 w 9983399"/>
              <a:gd name="connsiteY5" fmla="*/ 6883758 h 6883758"/>
              <a:gd name="connsiteX0" fmla="*/ 1 w 9983399"/>
              <a:gd name="connsiteY0" fmla="*/ 6883758 h 6883758"/>
              <a:gd name="connsiteX1" fmla="*/ 7171923 w 9983399"/>
              <a:gd name="connsiteY1" fmla="*/ 6870879 h 6883758"/>
              <a:gd name="connsiteX2" fmla="*/ 9983399 w 9983399"/>
              <a:gd name="connsiteY2" fmla="*/ 6870879 h 6883758"/>
              <a:gd name="connsiteX3" fmla="*/ 9065118 w 9983399"/>
              <a:gd name="connsiteY3" fmla="*/ 6459 h 6883758"/>
              <a:gd name="connsiteX4" fmla="*/ 0 w 9983399"/>
              <a:gd name="connsiteY4" fmla="*/ 0 h 6883758"/>
              <a:gd name="connsiteX5" fmla="*/ 1 w 9983399"/>
              <a:gd name="connsiteY5" fmla="*/ 6883758 h 6883758"/>
              <a:gd name="connsiteX0" fmla="*/ 0 w 9983398"/>
              <a:gd name="connsiteY0" fmla="*/ 6877299 h 6877299"/>
              <a:gd name="connsiteX1" fmla="*/ 7171922 w 9983398"/>
              <a:gd name="connsiteY1" fmla="*/ 6864420 h 6877299"/>
              <a:gd name="connsiteX2" fmla="*/ 9983398 w 9983398"/>
              <a:gd name="connsiteY2" fmla="*/ 6864420 h 6877299"/>
              <a:gd name="connsiteX3" fmla="*/ 9065117 w 9983398"/>
              <a:gd name="connsiteY3" fmla="*/ 0 h 6877299"/>
              <a:gd name="connsiteX4" fmla="*/ 352349 w 9983398"/>
              <a:gd name="connsiteY4" fmla="*/ 366648 h 6877299"/>
              <a:gd name="connsiteX5" fmla="*/ 0 w 9983398"/>
              <a:gd name="connsiteY5" fmla="*/ 6877299 h 6877299"/>
              <a:gd name="connsiteX0" fmla="*/ 0 w 9983398"/>
              <a:gd name="connsiteY0" fmla="*/ 6877326 h 6877326"/>
              <a:gd name="connsiteX1" fmla="*/ 7171922 w 9983398"/>
              <a:gd name="connsiteY1" fmla="*/ 6864447 h 6877326"/>
              <a:gd name="connsiteX2" fmla="*/ 9983398 w 9983398"/>
              <a:gd name="connsiteY2" fmla="*/ 6864447 h 6877326"/>
              <a:gd name="connsiteX3" fmla="*/ 9065117 w 9983398"/>
              <a:gd name="connsiteY3" fmla="*/ 27 h 6877326"/>
              <a:gd name="connsiteX4" fmla="*/ 2868134 w 9983398"/>
              <a:gd name="connsiteY4" fmla="*/ 0 h 6877326"/>
              <a:gd name="connsiteX5" fmla="*/ 0 w 9983398"/>
              <a:gd name="connsiteY5" fmla="*/ 6877326 h 6877326"/>
              <a:gd name="connsiteX0" fmla="*/ 1057055 w 7115264"/>
              <a:gd name="connsiteY0" fmla="*/ 6652175 h 6864447"/>
              <a:gd name="connsiteX1" fmla="*/ 4303788 w 7115264"/>
              <a:gd name="connsiteY1" fmla="*/ 6864447 h 6864447"/>
              <a:gd name="connsiteX2" fmla="*/ 7115264 w 7115264"/>
              <a:gd name="connsiteY2" fmla="*/ 6864447 h 6864447"/>
              <a:gd name="connsiteX3" fmla="*/ 6196983 w 7115264"/>
              <a:gd name="connsiteY3" fmla="*/ 27 h 6864447"/>
              <a:gd name="connsiteX4" fmla="*/ 0 w 7115264"/>
              <a:gd name="connsiteY4" fmla="*/ 0 h 6864447"/>
              <a:gd name="connsiteX5" fmla="*/ 1057055 w 7115264"/>
              <a:gd name="connsiteY5" fmla="*/ 6652175 h 6864447"/>
              <a:gd name="connsiteX0" fmla="*/ 2 w 7115264"/>
              <a:gd name="connsiteY0" fmla="*/ 6845162 h 6864447"/>
              <a:gd name="connsiteX1" fmla="*/ 4303788 w 7115264"/>
              <a:gd name="connsiteY1" fmla="*/ 6864447 h 6864447"/>
              <a:gd name="connsiteX2" fmla="*/ 7115264 w 7115264"/>
              <a:gd name="connsiteY2" fmla="*/ 6864447 h 6864447"/>
              <a:gd name="connsiteX3" fmla="*/ 6196983 w 7115264"/>
              <a:gd name="connsiteY3" fmla="*/ 27 h 6864447"/>
              <a:gd name="connsiteX4" fmla="*/ 0 w 7115264"/>
              <a:gd name="connsiteY4" fmla="*/ 0 h 6864447"/>
              <a:gd name="connsiteX5" fmla="*/ 2 w 7115264"/>
              <a:gd name="connsiteY5" fmla="*/ 6845162 h 6864447"/>
              <a:gd name="connsiteX0" fmla="*/ 2 w 7115264"/>
              <a:gd name="connsiteY0" fmla="*/ 6845162 h 6864447"/>
              <a:gd name="connsiteX1" fmla="*/ 4346070 w 7115264"/>
              <a:gd name="connsiteY1" fmla="*/ 6767954 h 6864447"/>
              <a:gd name="connsiteX2" fmla="*/ 7115264 w 7115264"/>
              <a:gd name="connsiteY2" fmla="*/ 6864447 h 6864447"/>
              <a:gd name="connsiteX3" fmla="*/ 6196983 w 7115264"/>
              <a:gd name="connsiteY3" fmla="*/ 27 h 6864447"/>
              <a:gd name="connsiteX4" fmla="*/ 0 w 7115264"/>
              <a:gd name="connsiteY4" fmla="*/ 0 h 6864447"/>
              <a:gd name="connsiteX5" fmla="*/ 2 w 7115264"/>
              <a:gd name="connsiteY5" fmla="*/ 6845162 h 6864447"/>
              <a:gd name="connsiteX0" fmla="*/ 2 w 7115264"/>
              <a:gd name="connsiteY0" fmla="*/ 6845162 h 6864447"/>
              <a:gd name="connsiteX1" fmla="*/ 4353118 w 7115264"/>
              <a:gd name="connsiteY1" fmla="*/ 6845149 h 6864447"/>
              <a:gd name="connsiteX2" fmla="*/ 7115264 w 7115264"/>
              <a:gd name="connsiteY2" fmla="*/ 6864447 h 6864447"/>
              <a:gd name="connsiteX3" fmla="*/ 6196983 w 7115264"/>
              <a:gd name="connsiteY3" fmla="*/ 27 h 6864447"/>
              <a:gd name="connsiteX4" fmla="*/ 0 w 7115264"/>
              <a:gd name="connsiteY4" fmla="*/ 0 h 6864447"/>
              <a:gd name="connsiteX5" fmla="*/ 2 w 7115264"/>
              <a:gd name="connsiteY5" fmla="*/ 6845162 h 6864447"/>
              <a:gd name="connsiteX0" fmla="*/ 2 w 7115264"/>
              <a:gd name="connsiteY0" fmla="*/ 6845162 h 6845162"/>
              <a:gd name="connsiteX1" fmla="*/ 4353118 w 7115264"/>
              <a:gd name="connsiteY1" fmla="*/ 6845149 h 6845162"/>
              <a:gd name="connsiteX2" fmla="*/ 7115264 w 7115264"/>
              <a:gd name="connsiteY2" fmla="*/ 6819417 h 6845162"/>
              <a:gd name="connsiteX3" fmla="*/ 6196983 w 7115264"/>
              <a:gd name="connsiteY3" fmla="*/ 27 h 6845162"/>
              <a:gd name="connsiteX4" fmla="*/ 0 w 7115264"/>
              <a:gd name="connsiteY4" fmla="*/ 0 h 6845162"/>
              <a:gd name="connsiteX5" fmla="*/ 2 w 7115264"/>
              <a:gd name="connsiteY5" fmla="*/ 6845162 h 6845162"/>
              <a:gd name="connsiteX0" fmla="*/ 2 w 7115264"/>
              <a:gd name="connsiteY0" fmla="*/ 6845162 h 6845162"/>
              <a:gd name="connsiteX1" fmla="*/ 4353118 w 7115264"/>
              <a:gd name="connsiteY1" fmla="*/ 6845149 h 6845162"/>
              <a:gd name="connsiteX2" fmla="*/ 7115264 w 7115264"/>
              <a:gd name="connsiteY2" fmla="*/ 6845149 h 6845162"/>
              <a:gd name="connsiteX3" fmla="*/ 6196983 w 7115264"/>
              <a:gd name="connsiteY3" fmla="*/ 27 h 6845162"/>
              <a:gd name="connsiteX4" fmla="*/ 0 w 7115264"/>
              <a:gd name="connsiteY4" fmla="*/ 0 h 6845162"/>
              <a:gd name="connsiteX5" fmla="*/ 2 w 7115264"/>
              <a:gd name="connsiteY5" fmla="*/ 6845162 h 6845162"/>
              <a:gd name="connsiteX0" fmla="*/ 2 w 7115264"/>
              <a:gd name="connsiteY0" fmla="*/ 6845162 h 6845162"/>
              <a:gd name="connsiteX1" fmla="*/ 4353118 w 7115264"/>
              <a:gd name="connsiteY1" fmla="*/ 6845149 h 6845162"/>
              <a:gd name="connsiteX2" fmla="*/ 7115264 w 7115264"/>
              <a:gd name="connsiteY2" fmla="*/ 6845149 h 6845162"/>
              <a:gd name="connsiteX3" fmla="*/ 6196984 w 7115264"/>
              <a:gd name="connsiteY3" fmla="*/ 6459 h 6845162"/>
              <a:gd name="connsiteX4" fmla="*/ 0 w 7115264"/>
              <a:gd name="connsiteY4" fmla="*/ 0 h 6845162"/>
              <a:gd name="connsiteX5" fmla="*/ 2 w 7115264"/>
              <a:gd name="connsiteY5" fmla="*/ 6845162 h 6845162"/>
              <a:gd name="connsiteX0" fmla="*/ 2 w 7115264"/>
              <a:gd name="connsiteY0" fmla="*/ 6851594 h 6851594"/>
              <a:gd name="connsiteX1" fmla="*/ 4353118 w 7115264"/>
              <a:gd name="connsiteY1" fmla="*/ 6851581 h 6851594"/>
              <a:gd name="connsiteX2" fmla="*/ 7115264 w 7115264"/>
              <a:gd name="connsiteY2" fmla="*/ 6851581 h 6851594"/>
              <a:gd name="connsiteX3" fmla="*/ 6196984 w 7115264"/>
              <a:gd name="connsiteY3" fmla="*/ 12891 h 6851594"/>
              <a:gd name="connsiteX4" fmla="*/ 0 w 7115264"/>
              <a:gd name="connsiteY4" fmla="*/ 0 h 6851594"/>
              <a:gd name="connsiteX5" fmla="*/ 2 w 7115264"/>
              <a:gd name="connsiteY5" fmla="*/ 6851594 h 6851594"/>
              <a:gd name="connsiteX0" fmla="*/ 2 w 7115264"/>
              <a:gd name="connsiteY0" fmla="*/ 6851594 h 6851594"/>
              <a:gd name="connsiteX1" fmla="*/ 4353118 w 7115264"/>
              <a:gd name="connsiteY1" fmla="*/ 6851581 h 6851594"/>
              <a:gd name="connsiteX2" fmla="*/ 7115264 w 7115264"/>
              <a:gd name="connsiteY2" fmla="*/ 6851581 h 6851594"/>
              <a:gd name="connsiteX3" fmla="*/ 6204032 w 7115264"/>
              <a:gd name="connsiteY3" fmla="*/ 6458 h 6851594"/>
              <a:gd name="connsiteX4" fmla="*/ 0 w 7115264"/>
              <a:gd name="connsiteY4" fmla="*/ 0 h 6851594"/>
              <a:gd name="connsiteX5" fmla="*/ 2 w 7115264"/>
              <a:gd name="connsiteY5" fmla="*/ 6851594 h 6851594"/>
              <a:gd name="connsiteX0" fmla="*/ 2 w 7115264"/>
              <a:gd name="connsiteY0" fmla="*/ 6851594 h 6851594"/>
              <a:gd name="connsiteX1" fmla="*/ 4353118 w 7115264"/>
              <a:gd name="connsiteY1" fmla="*/ 6851581 h 6851594"/>
              <a:gd name="connsiteX2" fmla="*/ 7115264 w 7115264"/>
              <a:gd name="connsiteY2" fmla="*/ 6851581 h 6851594"/>
              <a:gd name="connsiteX3" fmla="*/ 6204032 w 7115264"/>
              <a:gd name="connsiteY3" fmla="*/ 6458 h 6851594"/>
              <a:gd name="connsiteX4" fmla="*/ 0 w 7115264"/>
              <a:gd name="connsiteY4" fmla="*/ 0 h 6851594"/>
              <a:gd name="connsiteX5" fmla="*/ 2 w 7115264"/>
              <a:gd name="connsiteY5" fmla="*/ 6851594 h 6851594"/>
              <a:gd name="connsiteX0" fmla="*/ 2 w 7115264"/>
              <a:gd name="connsiteY0" fmla="*/ 6851594 h 6851594"/>
              <a:gd name="connsiteX1" fmla="*/ 4353118 w 7115264"/>
              <a:gd name="connsiteY1" fmla="*/ 6851581 h 6851594"/>
              <a:gd name="connsiteX2" fmla="*/ 7115264 w 7115264"/>
              <a:gd name="connsiteY2" fmla="*/ 6851581 h 6851594"/>
              <a:gd name="connsiteX3" fmla="*/ 6204032 w 7115264"/>
              <a:gd name="connsiteY3" fmla="*/ 25 h 6851594"/>
              <a:gd name="connsiteX4" fmla="*/ 0 w 7115264"/>
              <a:gd name="connsiteY4" fmla="*/ 0 h 6851594"/>
              <a:gd name="connsiteX5" fmla="*/ 2 w 7115264"/>
              <a:gd name="connsiteY5" fmla="*/ 6851594 h 685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264" h="6851594">
                <a:moveTo>
                  <a:pt x="2" y="6851594"/>
                </a:moveTo>
                <a:lnTo>
                  <a:pt x="4353118" y="6851581"/>
                </a:lnTo>
                <a:lnTo>
                  <a:pt x="7115264" y="6851581"/>
                </a:lnTo>
                <a:lnTo>
                  <a:pt x="6204032" y="25"/>
                </a:lnTo>
                <a:lnTo>
                  <a:pt x="0" y="0"/>
                </a:lnTo>
                <a:cubicBezTo>
                  <a:pt x="0" y="2294586"/>
                  <a:pt x="2" y="4557008"/>
                  <a:pt x="2" y="6851594"/>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2499232"/>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CC8DC9D-5196-E9B4-EAE3-19DB68486AF0}"/>
              </a:ext>
            </a:extLst>
          </p:cNvPr>
          <p:cNvSpPr/>
          <p:nvPr userDrawn="1"/>
        </p:nvSpPr>
        <p:spPr>
          <a:xfrm>
            <a:off x="123825" y="0"/>
            <a:ext cx="12192000" cy="6858000"/>
          </a:xfrm>
          <a:prstGeom prst="rect">
            <a:avLst/>
          </a:prstGeom>
          <a:gradFill>
            <a:gsLst>
              <a:gs pos="42000">
                <a:schemeClr val="tx1">
                  <a:alpha val="17000"/>
                </a:schemeClr>
              </a:gs>
              <a:gs pos="100000">
                <a:schemeClr val="tx1">
                  <a:alpha val="7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EBBA887-9D67-422C-801D-86508225F5BE}"/>
              </a:ext>
            </a:extLst>
          </p:cNvPr>
          <p:cNvPicPr>
            <a:picLocks noChangeAspect="1"/>
          </p:cNvPicPr>
          <p:nvPr userDrawn="1"/>
        </p:nvPicPr>
        <p:blipFill>
          <a:blip r:embed="rId2">
            <a:extLst>
              <a:ext uri="{28A0092B-C50C-407E-A947-70E740481C1C}">
                <a14:useLocalDpi xmlns:a14="http://schemas.microsoft.com/office/drawing/2010/main" val="0"/>
              </a:ext>
            </a:extLst>
          </a:blip>
          <a:srcRect t="5983" b="5983"/>
          <a:stretch/>
        </p:blipFill>
        <p:spPr>
          <a:xfrm>
            <a:off x="0" y="8999"/>
            <a:ext cx="12204000" cy="6876000"/>
          </a:xfrm>
          <a:custGeom>
            <a:avLst/>
            <a:gdLst>
              <a:gd name="connsiteX0" fmla="*/ 0 w 3067050"/>
              <a:gd name="connsiteY0" fmla="*/ 0 h 6858000"/>
              <a:gd name="connsiteX1" fmla="*/ 3067050 w 3067050"/>
              <a:gd name="connsiteY1" fmla="*/ 0 h 6858000"/>
              <a:gd name="connsiteX2" fmla="*/ 3067050 w 3067050"/>
              <a:gd name="connsiteY2" fmla="*/ 6858000 h 6858000"/>
              <a:gd name="connsiteX3" fmla="*/ 0 w 30670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67050" h="6858000">
                <a:moveTo>
                  <a:pt x="0" y="0"/>
                </a:moveTo>
                <a:lnTo>
                  <a:pt x="3067050" y="0"/>
                </a:lnTo>
                <a:lnTo>
                  <a:pt x="3067050" y="6858000"/>
                </a:lnTo>
                <a:lnTo>
                  <a:pt x="0" y="6858000"/>
                </a:lnTo>
                <a:close/>
              </a:path>
            </a:pathLst>
          </a:custGeom>
        </p:spPr>
      </p:pic>
      <p:sp>
        <p:nvSpPr>
          <p:cNvPr id="2" name="Freeform 31">
            <a:extLst>
              <a:ext uri="{FF2B5EF4-FFF2-40B4-BE49-F238E27FC236}">
                <a16:creationId xmlns:a16="http://schemas.microsoft.com/office/drawing/2014/main" id="{4B9E4A97-3F96-0EFD-720E-70DD30F164D1}"/>
              </a:ext>
            </a:extLst>
          </p:cNvPr>
          <p:cNvSpPr/>
          <p:nvPr userDrawn="1"/>
        </p:nvSpPr>
        <p:spPr>
          <a:xfrm rot="10800000" flipV="1">
            <a:off x="345902" y="161080"/>
            <a:ext cx="11621980" cy="6508661"/>
          </a:xfrm>
          <a:custGeom>
            <a:avLst/>
            <a:gdLst>
              <a:gd name="connsiteX0" fmla="*/ 0 w 6583376"/>
              <a:gd name="connsiteY0" fmla="*/ 6858000 h 6858000"/>
              <a:gd name="connsiteX1" fmla="*/ 3771900 w 6583376"/>
              <a:gd name="connsiteY1" fmla="*/ 6858000 h 6858000"/>
              <a:gd name="connsiteX2" fmla="*/ 6583376 w 6583376"/>
              <a:gd name="connsiteY2" fmla="*/ 6858000 h 6858000"/>
              <a:gd name="connsiteX3" fmla="*/ 3771900 w 6583376"/>
              <a:gd name="connsiteY3" fmla="*/ 0 h 6858000"/>
              <a:gd name="connsiteX4" fmla="*/ 0 w 6583376"/>
              <a:gd name="connsiteY4" fmla="*/ 0 h 6858000"/>
              <a:gd name="connsiteX0" fmla="*/ 0 w 6583376"/>
              <a:gd name="connsiteY0" fmla="*/ 6870879 h 6870879"/>
              <a:gd name="connsiteX1" fmla="*/ 3771900 w 6583376"/>
              <a:gd name="connsiteY1" fmla="*/ 6870879 h 6870879"/>
              <a:gd name="connsiteX2" fmla="*/ 6583376 w 6583376"/>
              <a:gd name="connsiteY2" fmla="*/ 6870879 h 6870879"/>
              <a:gd name="connsiteX3" fmla="*/ 5626458 w 6583376"/>
              <a:gd name="connsiteY3" fmla="*/ 0 h 6870879"/>
              <a:gd name="connsiteX4" fmla="*/ 0 w 6583376"/>
              <a:gd name="connsiteY4" fmla="*/ 12879 h 6870879"/>
              <a:gd name="connsiteX5" fmla="*/ 0 w 6583376"/>
              <a:gd name="connsiteY5" fmla="*/ 6870879 h 6870879"/>
              <a:gd name="connsiteX0" fmla="*/ 0 w 6583376"/>
              <a:gd name="connsiteY0" fmla="*/ 6858000 h 6858000"/>
              <a:gd name="connsiteX1" fmla="*/ 3771900 w 6583376"/>
              <a:gd name="connsiteY1" fmla="*/ 6858000 h 6858000"/>
              <a:gd name="connsiteX2" fmla="*/ 6583376 w 6583376"/>
              <a:gd name="connsiteY2" fmla="*/ 6858000 h 6858000"/>
              <a:gd name="connsiteX3" fmla="*/ 5665094 w 6583376"/>
              <a:gd name="connsiteY3" fmla="*/ 12879 h 6858000"/>
              <a:gd name="connsiteX4" fmla="*/ 0 w 6583376"/>
              <a:gd name="connsiteY4" fmla="*/ 0 h 6858000"/>
              <a:gd name="connsiteX5" fmla="*/ 0 w 6583376"/>
              <a:gd name="connsiteY5" fmla="*/ 6858000 h 6858000"/>
              <a:gd name="connsiteX0" fmla="*/ 2228045 w 8811421"/>
              <a:gd name="connsiteY0" fmla="*/ 6870879 h 6870879"/>
              <a:gd name="connsiteX1" fmla="*/ 5999945 w 8811421"/>
              <a:gd name="connsiteY1" fmla="*/ 6870879 h 6870879"/>
              <a:gd name="connsiteX2" fmla="*/ 8811421 w 8811421"/>
              <a:gd name="connsiteY2" fmla="*/ 6870879 h 6870879"/>
              <a:gd name="connsiteX3" fmla="*/ 7893139 w 8811421"/>
              <a:gd name="connsiteY3" fmla="*/ 25758 h 6870879"/>
              <a:gd name="connsiteX4" fmla="*/ 0 w 8811421"/>
              <a:gd name="connsiteY4" fmla="*/ 0 h 6870879"/>
              <a:gd name="connsiteX5" fmla="*/ 2228045 w 8811421"/>
              <a:gd name="connsiteY5" fmla="*/ 6870879 h 6870879"/>
              <a:gd name="connsiteX0" fmla="*/ 0 w 8824300"/>
              <a:gd name="connsiteY0" fmla="*/ 6883758 h 6883758"/>
              <a:gd name="connsiteX1" fmla="*/ 6012824 w 8824300"/>
              <a:gd name="connsiteY1" fmla="*/ 6870879 h 6883758"/>
              <a:gd name="connsiteX2" fmla="*/ 8824300 w 8824300"/>
              <a:gd name="connsiteY2" fmla="*/ 6870879 h 6883758"/>
              <a:gd name="connsiteX3" fmla="*/ 7906018 w 8824300"/>
              <a:gd name="connsiteY3" fmla="*/ 25758 h 6883758"/>
              <a:gd name="connsiteX4" fmla="*/ 12879 w 8824300"/>
              <a:gd name="connsiteY4" fmla="*/ 0 h 6883758"/>
              <a:gd name="connsiteX5" fmla="*/ 0 w 8824300"/>
              <a:gd name="connsiteY5" fmla="*/ 6883758 h 6883758"/>
              <a:gd name="connsiteX0" fmla="*/ 1197735 w 10022035"/>
              <a:gd name="connsiteY0" fmla="*/ 6870879 h 6870879"/>
              <a:gd name="connsiteX1" fmla="*/ 7210559 w 10022035"/>
              <a:gd name="connsiteY1" fmla="*/ 6858000 h 6870879"/>
              <a:gd name="connsiteX2" fmla="*/ 10022035 w 10022035"/>
              <a:gd name="connsiteY2" fmla="*/ 6858000 h 6870879"/>
              <a:gd name="connsiteX3" fmla="*/ 9103753 w 10022035"/>
              <a:gd name="connsiteY3" fmla="*/ 12879 h 6870879"/>
              <a:gd name="connsiteX4" fmla="*/ 0 w 10022035"/>
              <a:gd name="connsiteY4" fmla="*/ 0 h 6870879"/>
              <a:gd name="connsiteX5" fmla="*/ 1197735 w 10022035"/>
              <a:gd name="connsiteY5" fmla="*/ 6870879 h 6870879"/>
              <a:gd name="connsiteX0" fmla="*/ 38637 w 10022035"/>
              <a:gd name="connsiteY0" fmla="*/ 6870879 h 6870879"/>
              <a:gd name="connsiteX1" fmla="*/ 7210559 w 10022035"/>
              <a:gd name="connsiteY1" fmla="*/ 6858000 h 6870879"/>
              <a:gd name="connsiteX2" fmla="*/ 10022035 w 10022035"/>
              <a:gd name="connsiteY2" fmla="*/ 6858000 h 6870879"/>
              <a:gd name="connsiteX3" fmla="*/ 9103753 w 10022035"/>
              <a:gd name="connsiteY3" fmla="*/ 12879 h 6870879"/>
              <a:gd name="connsiteX4" fmla="*/ 0 w 10022035"/>
              <a:gd name="connsiteY4" fmla="*/ 0 h 6870879"/>
              <a:gd name="connsiteX5" fmla="*/ 38637 w 10022035"/>
              <a:gd name="connsiteY5" fmla="*/ 6870879 h 6870879"/>
              <a:gd name="connsiteX0" fmla="*/ 1 w 9983399"/>
              <a:gd name="connsiteY0" fmla="*/ 6883758 h 6883758"/>
              <a:gd name="connsiteX1" fmla="*/ 7171923 w 9983399"/>
              <a:gd name="connsiteY1" fmla="*/ 6870879 h 6883758"/>
              <a:gd name="connsiteX2" fmla="*/ 9983399 w 9983399"/>
              <a:gd name="connsiteY2" fmla="*/ 6870879 h 6883758"/>
              <a:gd name="connsiteX3" fmla="*/ 9065117 w 9983399"/>
              <a:gd name="connsiteY3" fmla="*/ 25758 h 6883758"/>
              <a:gd name="connsiteX4" fmla="*/ 0 w 9983399"/>
              <a:gd name="connsiteY4" fmla="*/ 0 h 6883758"/>
              <a:gd name="connsiteX5" fmla="*/ 1 w 9983399"/>
              <a:gd name="connsiteY5" fmla="*/ 6883758 h 6883758"/>
              <a:gd name="connsiteX0" fmla="*/ 1 w 9983399"/>
              <a:gd name="connsiteY0" fmla="*/ 6883758 h 6883758"/>
              <a:gd name="connsiteX1" fmla="*/ 7171923 w 9983399"/>
              <a:gd name="connsiteY1" fmla="*/ 6870879 h 6883758"/>
              <a:gd name="connsiteX2" fmla="*/ 9983399 w 9983399"/>
              <a:gd name="connsiteY2" fmla="*/ 6870879 h 6883758"/>
              <a:gd name="connsiteX3" fmla="*/ 9065118 w 9983399"/>
              <a:gd name="connsiteY3" fmla="*/ 6459 h 6883758"/>
              <a:gd name="connsiteX4" fmla="*/ 0 w 9983399"/>
              <a:gd name="connsiteY4" fmla="*/ 0 h 6883758"/>
              <a:gd name="connsiteX5" fmla="*/ 1 w 9983399"/>
              <a:gd name="connsiteY5" fmla="*/ 6883758 h 6883758"/>
              <a:gd name="connsiteX0" fmla="*/ 0 w 9983398"/>
              <a:gd name="connsiteY0" fmla="*/ 6877299 h 6877299"/>
              <a:gd name="connsiteX1" fmla="*/ 7171922 w 9983398"/>
              <a:gd name="connsiteY1" fmla="*/ 6864420 h 6877299"/>
              <a:gd name="connsiteX2" fmla="*/ 9983398 w 9983398"/>
              <a:gd name="connsiteY2" fmla="*/ 6864420 h 6877299"/>
              <a:gd name="connsiteX3" fmla="*/ 9065117 w 9983398"/>
              <a:gd name="connsiteY3" fmla="*/ 0 h 6877299"/>
              <a:gd name="connsiteX4" fmla="*/ 352349 w 9983398"/>
              <a:gd name="connsiteY4" fmla="*/ 366648 h 6877299"/>
              <a:gd name="connsiteX5" fmla="*/ 0 w 9983398"/>
              <a:gd name="connsiteY5" fmla="*/ 6877299 h 6877299"/>
              <a:gd name="connsiteX0" fmla="*/ 0 w 9983398"/>
              <a:gd name="connsiteY0" fmla="*/ 6877326 h 6877326"/>
              <a:gd name="connsiteX1" fmla="*/ 7171922 w 9983398"/>
              <a:gd name="connsiteY1" fmla="*/ 6864447 h 6877326"/>
              <a:gd name="connsiteX2" fmla="*/ 9983398 w 9983398"/>
              <a:gd name="connsiteY2" fmla="*/ 6864447 h 6877326"/>
              <a:gd name="connsiteX3" fmla="*/ 9065117 w 9983398"/>
              <a:gd name="connsiteY3" fmla="*/ 27 h 6877326"/>
              <a:gd name="connsiteX4" fmla="*/ 2868134 w 9983398"/>
              <a:gd name="connsiteY4" fmla="*/ 0 h 6877326"/>
              <a:gd name="connsiteX5" fmla="*/ 0 w 9983398"/>
              <a:gd name="connsiteY5" fmla="*/ 6877326 h 6877326"/>
              <a:gd name="connsiteX0" fmla="*/ 1057055 w 7115264"/>
              <a:gd name="connsiteY0" fmla="*/ 6652175 h 6864447"/>
              <a:gd name="connsiteX1" fmla="*/ 4303788 w 7115264"/>
              <a:gd name="connsiteY1" fmla="*/ 6864447 h 6864447"/>
              <a:gd name="connsiteX2" fmla="*/ 7115264 w 7115264"/>
              <a:gd name="connsiteY2" fmla="*/ 6864447 h 6864447"/>
              <a:gd name="connsiteX3" fmla="*/ 6196983 w 7115264"/>
              <a:gd name="connsiteY3" fmla="*/ 27 h 6864447"/>
              <a:gd name="connsiteX4" fmla="*/ 0 w 7115264"/>
              <a:gd name="connsiteY4" fmla="*/ 0 h 6864447"/>
              <a:gd name="connsiteX5" fmla="*/ 1057055 w 7115264"/>
              <a:gd name="connsiteY5" fmla="*/ 6652175 h 6864447"/>
              <a:gd name="connsiteX0" fmla="*/ 2 w 7115264"/>
              <a:gd name="connsiteY0" fmla="*/ 6845162 h 6864447"/>
              <a:gd name="connsiteX1" fmla="*/ 4303788 w 7115264"/>
              <a:gd name="connsiteY1" fmla="*/ 6864447 h 6864447"/>
              <a:gd name="connsiteX2" fmla="*/ 7115264 w 7115264"/>
              <a:gd name="connsiteY2" fmla="*/ 6864447 h 6864447"/>
              <a:gd name="connsiteX3" fmla="*/ 6196983 w 7115264"/>
              <a:gd name="connsiteY3" fmla="*/ 27 h 6864447"/>
              <a:gd name="connsiteX4" fmla="*/ 0 w 7115264"/>
              <a:gd name="connsiteY4" fmla="*/ 0 h 6864447"/>
              <a:gd name="connsiteX5" fmla="*/ 2 w 7115264"/>
              <a:gd name="connsiteY5" fmla="*/ 6845162 h 6864447"/>
              <a:gd name="connsiteX0" fmla="*/ 2 w 7115264"/>
              <a:gd name="connsiteY0" fmla="*/ 6845162 h 6864447"/>
              <a:gd name="connsiteX1" fmla="*/ 4346070 w 7115264"/>
              <a:gd name="connsiteY1" fmla="*/ 6767954 h 6864447"/>
              <a:gd name="connsiteX2" fmla="*/ 7115264 w 7115264"/>
              <a:gd name="connsiteY2" fmla="*/ 6864447 h 6864447"/>
              <a:gd name="connsiteX3" fmla="*/ 6196983 w 7115264"/>
              <a:gd name="connsiteY3" fmla="*/ 27 h 6864447"/>
              <a:gd name="connsiteX4" fmla="*/ 0 w 7115264"/>
              <a:gd name="connsiteY4" fmla="*/ 0 h 6864447"/>
              <a:gd name="connsiteX5" fmla="*/ 2 w 7115264"/>
              <a:gd name="connsiteY5" fmla="*/ 6845162 h 6864447"/>
              <a:gd name="connsiteX0" fmla="*/ 2 w 7115264"/>
              <a:gd name="connsiteY0" fmla="*/ 6845162 h 6864447"/>
              <a:gd name="connsiteX1" fmla="*/ 4353118 w 7115264"/>
              <a:gd name="connsiteY1" fmla="*/ 6845149 h 6864447"/>
              <a:gd name="connsiteX2" fmla="*/ 7115264 w 7115264"/>
              <a:gd name="connsiteY2" fmla="*/ 6864447 h 6864447"/>
              <a:gd name="connsiteX3" fmla="*/ 6196983 w 7115264"/>
              <a:gd name="connsiteY3" fmla="*/ 27 h 6864447"/>
              <a:gd name="connsiteX4" fmla="*/ 0 w 7115264"/>
              <a:gd name="connsiteY4" fmla="*/ 0 h 6864447"/>
              <a:gd name="connsiteX5" fmla="*/ 2 w 7115264"/>
              <a:gd name="connsiteY5" fmla="*/ 6845162 h 6864447"/>
              <a:gd name="connsiteX0" fmla="*/ 2 w 7115264"/>
              <a:gd name="connsiteY0" fmla="*/ 6845162 h 6845162"/>
              <a:gd name="connsiteX1" fmla="*/ 4353118 w 7115264"/>
              <a:gd name="connsiteY1" fmla="*/ 6845149 h 6845162"/>
              <a:gd name="connsiteX2" fmla="*/ 7115264 w 7115264"/>
              <a:gd name="connsiteY2" fmla="*/ 6819417 h 6845162"/>
              <a:gd name="connsiteX3" fmla="*/ 6196983 w 7115264"/>
              <a:gd name="connsiteY3" fmla="*/ 27 h 6845162"/>
              <a:gd name="connsiteX4" fmla="*/ 0 w 7115264"/>
              <a:gd name="connsiteY4" fmla="*/ 0 h 6845162"/>
              <a:gd name="connsiteX5" fmla="*/ 2 w 7115264"/>
              <a:gd name="connsiteY5" fmla="*/ 6845162 h 6845162"/>
              <a:gd name="connsiteX0" fmla="*/ 2 w 7115264"/>
              <a:gd name="connsiteY0" fmla="*/ 6845162 h 6845162"/>
              <a:gd name="connsiteX1" fmla="*/ 4353118 w 7115264"/>
              <a:gd name="connsiteY1" fmla="*/ 6845149 h 6845162"/>
              <a:gd name="connsiteX2" fmla="*/ 7115264 w 7115264"/>
              <a:gd name="connsiteY2" fmla="*/ 6845149 h 6845162"/>
              <a:gd name="connsiteX3" fmla="*/ 6196983 w 7115264"/>
              <a:gd name="connsiteY3" fmla="*/ 27 h 6845162"/>
              <a:gd name="connsiteX4" fmla="*/ 0 w 7115264"/>
              <a:gd name="connsiteY4" fmla="*/ 0 h 6845162"/>
              <a:gd name="connsiteX5" fmla="*/ 2 w 7115264"/>
              <a:gd name="connsiteY5" fmla="*/ 6845162 h 6845162"/>
              <a:gd name="connsiteX0" fmla="*/ 2 w 7115264"/>
              <a:gd name="connsiteY0" fmla="*/ 6845162 h 6845162"/>
              <a:gd name="connsiteX1" fmla="*/ 4353118 w 7115264"/>
              <a:gd name="connsiteY1" fmla="*/ 6845149 h 6845162"/>
              <a:gd name="connsiteX2" fmla="*/ 7115264 w 7115264"/>
              <a:gd name="connsiteY2" fmla="*/ 6845149 h 6845162"/>
              <a:gd name="connsiteX3" fmla="*/ 6196984 w 7115264"/>
              <a:gd name="connsiteY3" fmla="*/ 6459 h 6845162"/>
              <a:gd name="connsiteX4" fmla="*/ 0 w 7115264"/>
              <a:gd name="connsiteY4" fmla="*/ 0 h 6845162"/>
              <a:gd name="connsiteX5" fmla="*/ 2 w 7115264"/>
              <a:gd name="connsiteY5" fmla="*/ 6845162 h 6845162"/>
              <a:gd name="connsiteX0" fmla="*/ 2 w 7115264"/>
              <a:gd name="connsiteY0" fmla="*/ 6851594 h 6851594"/>
              <a:gd name="connsiteX1" fmla="*/ 4353118 w 7115264"/>
              <a:gd name="connsiteY1" fmla="*/ 6851581 h 6851594"/>
              <a:gd name="connsiteX2" fmla="*/ 7115264 w 7115264"/>
              <a:gd name="connsiteY2" fmla="*/ 6851581 h 6851594"/>
              <a:gd name="connsiteX3" fmla="*/ 6196984 w 7115264"/>
              <a:gd name="connsiteY3" fmla="*/ 12891 h 6851594"/>
              <a:gd name="connsiteX4" fmla="*/ 0 w 7115264"/>
              <a:gd name="connsiteY4" fmla="*/ 0 h 6851594"/>
              <a:gd name="connsiteX5" fmla="*/ 2 w 7115264"/>
              <a:gd name="connsiteY5" fmla="*/ 6851594 h 6851594"/>
              <a:gd name="connsiteX0" fmla="*/ 2 w 7115264"/>
              <a:gd name="connsiteY0" fmla="*/ 6851594 h 6851594"/>
              <a:gd name="connsiteX1" fmla="*/ 4353118 w 7115264"/>
              <a:gd name="connsiteY1" fmla="*/ 6851581 h 6851594"/>
              <a:gd name="connsiteX2" fmla="*/ 7115264 w 7115264"/>
              <a:gd name="connsiteY2" fmla="*/ 6851581 h 6851594"/>
              <a:gd name="connsiteX3" fmla="*/ 6204032 w 7115264"/>
              <a:gd name="connsiteY3" fmla="*/ 6458 h 6851594"/>
              <a:gd name="connsiteX4" fmla="*/ 0 w 7115264"/>
              <a:gd name="connsiteY4" fmla="*/ 0 h 6851594"/>
              <a:gd name="connsiteX5" fmla="*/ 2 w 7115264"/>
              <a:gd name="connsiteY5" fmla="*/ 6851594 h 6851594"/>
              <a:gd name="connsiteX0" fmla="*/ 2 w 7115264"/>
              <a:gd name="connsiteY0" fmla="*/ 6851594 h 6851594"/>
              <a:gd name="connsiteX1" fmla="*/ 4353118 w 7115264"/>
              <a:gd name="connsiteY1" fmla="*/ 6851581 h 6851594"/>
              <a:gd name="connsiteX2" fmla="*/ 7115264 w 7115264"/>
              <a:gd name="connsiteY2" fmla="*/ 6851581 h 6851594"/>
              <a:gd name="connsiteX3" fmla="*/ 6204032 w 7115264"/>
              <a:gd name="connsiteY3" fmla="*/ 6458 h 6851594"/>
              <a:gd name="connsiteX4" fmla="*/ 0 w 7115264"/>
              <a:gd name="connsiteY4" fmla="*/ 0 h 6851594"/>
              <a:gd name="connsiteX5" fmla="*/ 2 w 7115264"/>
              <a:gd name="connsiteY5" fmla="*/ 6851594 h 6851594"/>
              <a:gd name="connsiteX0" fmla="*/ 2 w 7115264"/>
              <a:gd name="connsiteY0" fmla="*/ 6851594 h 6851594"/>
              <a:gd name="connsiteX1" fmla="*/ 4353118 w 7115264"/>
              <a:gd name="connsiteY1" fmla="*/ 6851581 h 6851594"/>
              <a:gd name="connsiteX2" fmla="*/ 7115264 w 7115264"/>
              <a:gd name="connsiteY2" fmla="*/ 6851581 h 6851594"/>
              <a:gd name="connsiteX3" fmla="*/ 6204032 w 7115264"/>
              <a:gd name="connsiteY3" fmla="*/ 25 h 6851594"/>
              <a:gd name="connsiteX4" fmla="*/ 0 w 7115264"/>
              <a:gd name="connsiteY4" fmla="*/ 0 h 6851594"/>
              <a:gd name="connsiteX5" fmla="*/ 2 w 7115264"/>
              <a:gd name="connsiteY5" fmla="*/ 6851594 h 685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264" h="6851594">
                <a:moveTo>
                  <a:pt x="2" y="6851594"/>
                </a:moveTo>
                <a:lnTo>
                  <a:pt x="4353118" y="6851581"/>
                </a:lnTo>
                <a:lnTo>
                  <a:pt x="7115264" y="6851581"/>
                </a:lnTo>
                <a:lnTo>
                  <a:pt x="6204032" y="25"/>
                </a:lnTo>
                <a:lnTo>
                  <a:pt x="0" y="0"/>
                </a:lnTo>
                <a:cubicBezTo>
                  <a:pt x="0" y="2294586"/>
                  <a:pt x="2" y="4557008"/>
                  <a:pt x="2" y="6851594"/>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8E9360D-84AD-6159-F68D-7656A4095542}"/>
              </a:ext>
            </a:extLst>
          </p:cNvPr>
          <p:cNvSpPr/>
          <p:nvPr userDrawn="1"/>
        </p:nvSpPr>
        <p:spPr>
          <a:xfrm>
            <a:off x="-13448" y="-2"/>
            <a:ext cx="134472" cy="6858002"/>
          </a:xfrm>
          <a:prstGeom prst="rect">
            <a:avLst/>
          </a:pr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615282063"/>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7_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BBA887-9D67-422C-801D-86508225F5BE}"/>
              </a:ext>
            </a:extLst>
          </p:cNvPr>
          <p:cNvPicPr>
            <a:picLocks noChangeAspect="1"/>
          </p:cNvPicPr>
          <p:nvPr userDrawn="1"/>
        </p:nvPicPr>
        <p:blipFill>
          <a:blip r:embed="rId2">
            <a:extLst>
              <a:ext uri="{28A0092B-C50C-407E-A947-70E740481C1C}">
                <a14:useLocalDpi xmlns:a14="http://schemas.microsoft.com/office/drawing/2010/main" val="0"/>
              </a:ext>
            </a:extLst>
          </a:blip>
          <a:srcRect t="5983" b="5983"/>
          <a:stretch/>
        </p:blipFill>
        <p:spPr>
          <a:xfrm>
            <a:off x="0" y="8999"/>
            <a:ext cx="12204000" cy="6876000"/>
          </a:xfrm>
          <a:custGeom>
            <a:avLst/>
            <a:gdLst>
              <a:gd name="connsiteX0" fmla="*/ 0 w 3067050"/>
              <a:gd name="connsiteY0" fmla="*/ 0 h 6858000"/>
              <a:gd name="connsiteX1" fmla="*/ 3067050 w 3067050"/>
              <a:gd name="connsiteY1" fmla="*/ 0 h 6858000"/>
              <a:gd name="connsiteX2" fmla="*/ 3067050 w 3067050"/>
              <a:gd name="connsiteY2" fmla="*/ 6858000 h 6858000"/>
              <a:gd name="connsiteX3" fmla="*/ 0 w 30670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67050" h="6858000">
                <a:moveTo>
                  <a:pt x="0" y="0"/>
                </a:moveTo>
                <a:lnTo>
                  <a:pt x="3067050" y="0"/>
                </a:lnTo>
                <a:lnTo>
                  <a:pt x="3067050" y="6858000"/>
                </a:lnTo>
                <a:lnTo>
                  <a:pt x="0" y="6858000"/>
                </a:lnTo>
                <a:close/>
              </a:path>
            </a:pathLst>
          </a:custGeom>
        </p:spPr>
      </p:pic>
      <p:sp>
        <p:nvSpPr>
          <p:cNvPr id="4" name="Rectangle 3">
            <a:extLst>
              <a:ext uri="{FF2B5EF4-FFF2-40B4-BE49-F238E27FC236}">
                <a16:creationId xmlns:a16="http://schemas.microsoft.com/office/drawing/2014/main" id="{4CC8DC9D-5196-E9B4-EAE3-19DB68486AF0}"/>
              </a:ext>
            </a:extLst>
          </p:cNvPr>
          <p:cNvSpPr/>
          <p:nvPr userDrawn="1"/>
        </p:nvSpPr>
        <p:spPr>
          <a:xfrm>
            <a:off x="0" y="0"/>
            <a:ext cx="12192000" cy="6858000"/>
          </a:xfrm>
          <a:prstGeom prst="rect">
            <a:avLst/>
          </a:prstGeom>
          <a:gradFill>
            <a:gsLst>
              <a:gs pos="42000">
                <a:schemeClr val="tx1">
                  <a:alpha val="17000"/>
                </a:schemeClr>
              </a:gs>
              <a:gs pos="100000">
                <a:schemeClr val="tx1">
                  <a:alpha val="7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Freeform 31">
            <a:extLst>
              <a:ext uri="{FF2B5EF4-FFF2-40B4-BE49-F238E27FC236}">
                <a16:creationId xmlns:a16="http://schemas.microsoft.com/office/drawing/2014/main" id="{4B9E4A97-3F96-0EFD-720E-70DD30F164D1}"/>
              </a:ext>
            </a:extLst>
          </p:cNvPr>
          <p:cNvSpPr/>
          <p:nvPr userDrawn="1"/>
        </p:nvSpPr>
        <p:spPr>
          <a:xfrm rot="10800000" flipV="1">
            <a:off x="345902" y="161080"/>
            <a:ext cx="11621980" cy="6508661"/>
          </a:xfrm>
          <a:custGeom>
            <a:avLst/>
            <a:gdLst>
              <a:gd name="connsiteX0" fmla="*/ 0 w 6583376"/>
              <a:gd name="connsiteY0" fmla="*/ 6858000 h 6858000"/>
              <a:gd name="connsiteX1" fmla="*/ 3771900 w 6583376"/>
              <a:gd name="connsiteY1" fmla="*/ 6858000 h 6858000"/>
              <a:gd name="connsiteX2" fmla="*/ 6583376 w 6583376"/>
              <a:gd name="connsiteY2" fmla="*/ 6858000 h 6858000"/>
              <a:gd name="connsiteX3" fmla="*/ 3771900 w 6583376"/>
              <a:gd name="connsiteY3" fmla="*/ 0 h 6858000"/>
              <a:gd name="connsiteX4" fmla="*/ 0 w 6583376"/>
              <a:gd name="connsiteY4" fmla="*/ 0 h 6858000"/>
              <a:gd name="connsiteX0" fmla="*/ 0 w 6583376"/>
              <a:gd name="connsiteY0" fmla="*/ 6870879 h 6870879"/>
              <a:gd name="connsiteX1" fmla="*/ 3771900 w 6583376"/>
              <a:gd name="connsiteY1" fmla="*/ 6870879 h 6870879"/>
              <a:gd name="connsiteX2" fmla="*/ 6583376 w 6583376"/>
              <a:gd name="connsiteY2" fmla="*/ 6870879 h 6870879"/>
              <a:gd name="connsiteX3" fmla="*/ 5626458 w 6583376"/>
              <a:gd name="connsiteY3" fmla="*/ 0 h 6870879"/>
              <a:gd name="connsiteX4" fmla="*/ 0 w 6583376"/>
              <a:gd name="connsiteY4" fmla="*/ 12879 h 6870879"/>
              <a:gd name="connsiteX5" fmla="*/ 0 w 6583376"/>
              <a:gd name="connsiteY5" fmla="*/ 6870879 h 6870879"/>
              <a:gd name="connsiteX0" fmla="*/ 0 w 6583376"/>
              <a:gd name="connsiteY0" fmla="*/ 6858000 h 6858000"/>
              <a:gd name="connsiteX1" fmla="*/ 3771900 w 6583376"/>
              <a:gd name="connsiteY1" fmla="*/ 6858000 h 6858000"/>
              <a:gd name="connsiteX2" fmla="*/ 6583376 w 6583376"/>
              <a:gd name="connsiteY2" fmla="*/ 6858000 h 6858000"/>
              <a:gd name="connsiteX3" fmla="*/ 5665094 w 6583376"/>
              <a:gd name="connsiteY3" fmla="*/ 12879 h 6858000"/>
              <a:gd name="connsiteX4" fmla="*/ 0 w 6583376"/>
              <a:gd name="connsiteY4" fmla="*/ 0 h 6858000"/>
              <a:gd name="connsiteX5" fmla="*/ 0 w 6583376"/>
              <a:gd name="connsiteY5" fmla="*/ 6858000 h 6858000"/>
              <a:gd name="connsiteX0" fmla="*/ 2228045 w 8811421"/>
              <a:gd name="connsiteY0" fmla="*/ 6870879 h 6870879"/>
              <a:gd name="connsiteX1" fmla="*/ 5999945 w 8811421"/>
              <a:gd name="connsiteY1" fmla="*/ 6870879 h 6870879"/>
              <a:gd name="connsiteX2" fmla="*/ 8811421 w 8811421"/>
              <a:gd name="connsiteY2" fmla="*/ 6870879 h 6870879"/>
              <a:gd name="connsiteX3" fmla="*/ 7893139 w 8811421"/>
              <a:gd name="connsiteY3" fmla="*/ 25758 h 6870879"/>
              <a:gd name="connsiteX4" fmla="*/ 0 w 8811421"/>
              <a:gd name="connsiteY4" fmla="*/ 0 h 6870879"/>
              <a:gd name="connsiteX5" fmla="*/ 2228045 w 8811421"/>
              <a:gd name="connsiteY5" fmla="*/ 6870879 h 6870879"/>
              <a:gd name="connsiteX0" fmla="*/ 0 w 8824300"/>
              <a:gd name="connsiteY0" fmla="*/ 6883758 h 6883758"/>
              <a:gd name="connsiteX1" fmla="*/ 6012824 w 8824300"/>
              <a:gd name="connsiteY1" fmla="*/ 6870879 h 6883758"/>
              <a:gd name="connsiteX2" fmla="*/ 8824300 w 8824300"/>
              <a:gd name="connsiteY2" fmla="*/ 6870879 h 6883758"/>
              <a:gd name="connsiteX3" fmla="*/ 7906018 w 8824300"/>
              <a:gd name="connsiteY3" fmla="*/ 25758 h 6883758"/>
              <a:gd name="connsiteX4" fmla="*/ 12879 w 8824300"/>
              <a:gd name="connsiteY4" fmla="*/ 0 h 6883758"/>
              <a:gd name="connsiteX5" fmla="*/ 0 w 8824300"/>
              <a:gd name="connsiteY5" fmla="*/ 6883758 h 6883758"/>
              <a:gd name="connsiteX0" fmla="*/ 1197735 w 10022035"/>
              <a:gd name="connsiteY0" fmla="*/ 6870879 h 6870879"/>
              <a:gd name="connsiteX1" fmla="*/ 7210559 w 10022035"/>
              <a:gd name="connsiteY1" fmla="*/ 6858000 h 6870879"/>
              <a:gd name="connsiteX2" fmla="*/ 10022035 w 10022035"/>
              <a:gd name="connsiteY2" fmla="*/ 6858000 h 6870879"/>
              <a:gd name="connsiteX3" fmla="*/ 9103753 w 10022035"/>
              <a:gd name="connsiteY3" fmla="*/ 12879 h 6870879"/>
              <a:gd name="connsiteX4" fmla="*/ 0 w 10022035"/>
              <a:gd name="connsiteY4" fmla="*/ 0 h 6870879"/>
              <a:gd name="connsiteX5" fmla="*/ 1197735 w 10022035"/>
              <a:gd name="connsiteY5" fmla="*/ 6870879 h 6870879"/>
              <a:gd name="connsiteX0" fmla="*/ 38637 w 10022035"/>
              <a:gd name="connsiteY0" fmla="*/ 6870879 h 6870879"/>
              <a:gd name="connsiteX1" fmla="*/ 7210559 w 10022035"/>
              <a:gd name="connsiteY1" fmla="*/ 6858000 h 6870879"/>
              <a:gd name="connsiteX2" fmla="*/ 10022035 w 10022035"/>
              <a:gd name="connsiteY2" fmla="*/ 6858000 h 6870879"/>
              <a:gd name="connsiteX3" fmla="*/ 9103753 w 10022035"/>
              <a:gd name="connsiteY3" fmla="*/ 12879 h 6870879"/>
              <a:gd name="connsiteX4" fmla="*/ 0 w 10022035"/>
              <a:gd name="connsiteY4" fmla="*/ 0 h 6870879"/>
              <a:gd name="connsiteX5" fmla="*/ 38637 w 10022035"/>
              <a:gd name="connsiteY5" fmla="*/ 6870879 h 6870879"/>
              <a:gd name="connsiteX0" fmla="*/ 1 w 9983399"/>
              <a:gd name="connsiteY0" fmla="*/ 6883758 h 6883758"/>
              <a:gd name="connsiteX1" fmla="*/ 7171923 w 9983399"/>
              <a:gd name="connsiteY1" fmla="*/ 6870879 h 6883758"/>
              <a:gd name="connsiteX2" fmla="*/ 9983399 w 9983399"/>
              <a:gd name="connsiteY2" fmla="*/ 6870879 h 6883758"/>
              <a:gd name="connsiteX3" fmla="*/ 9065117 w 9983399"/>
              <a:gd name="connsiteY3" fmla="*/ 25758 h 6883758"/>
              <a:gd name="connsiteX4" fmla="*/ 0 w 9983399"/>
              <a:gd name="connsiteY4" fmla="*/ 0 h 6883758"/>
              <a:gd name="connsiteX5" fmla="*/ 1 w 9983399"/>
              <a:gd name="connsiteY5" fmla="*/ 6883758 h 6883758"/>
              <a:gd name="connsiteX0" fmla="*/ 1 w 9983399"/>
              <a:gd name="connsiteY0" fmla="*/ 6883758 h 6883758"/>
              <a:gd name="connsiteX1" fmla="*/ 7171923 w 9983399"/>
              <a:gd name="connsiteY1" fmla="*/ 6870879 h 6883758"/>
              <a:gd name="connsiteX2" fmla="*/ 9983399 w 9983399"/>
              <a:gd name="connsiteY2" fmla="*/ 6870879 h 6883758"/>
              <a:gd name="connsiteX3" fmla="*/ 9065118 w 9983399"/>
              <a:gd name="connsiteY3" fmla="*/ 6459 h 6883758"/>
              <a:gd name="connsiteX4" fmla="*/ 0 w 9983399"/>
              <a:gd name="connsiteY4" fmla="*/ 0 h 6883758"/>
              <a:gd name="connsiteX5" fmla="*/ 1 w 9983399"/>
              <a:gd name="connsiteY5" fmla="*/ 6883758 h 6883758"/>
              <a:gd name="connsiteX0" fmla="*/ 0 w 9983398"/>
              <a:gd name="connsiteY0" fmla="*/ 6877299 h 6877299"/>
              <a:gd name="connsiteX1" fmla="*/ 7171922 w 9983398"/>
              <a:gd name="connsiteY1" fmla="*/ 6864420 h 6877299"/>
              <a:gd name="connsiteX2" fmla="*/ 9983398 w 9983398"/>
              <a:gd name="connsiteY2" fmla="*/ 6864420 h 6877299"/>
              <a:gd name="connsiteX3" fmla="*/ 9065117 w 9983398"/>
              <a:gd name="connsiteY3" fmla="*/ 0 h 6877299"/>
              <a:gd name="connsiteX4" fmla="*/ 352349 w 9983398"/>
              <a:gd name="connsiteY4" fmla="*/ 366648 h 6877299"/>
              <a:gd name="connsiteX5" fmla="*/ 0 w 9983398"/>
              <a:gd name="connsiteY5" fmla="*/ 6877299 h 6877299"/>
              <a:gd name="connsiteX0" fmla="*/ 0 w 9983398"/>
              <a:gd name="connsiteY0" fmla="*/ 6877326 h 6877326"/>
              <a:gd name="connsiteX1" fmla="*/ 7171922 w 9983398"/>
              <a:gd name="connsiteY1" fmla="*/ 6864447 h 6877326"/>
              <a:gd name="connsiteX2" fmla="*/ 9983398 w 9983398"/>
              <a:gd name="connsiteY2" fmla="*/ 6864447 h 6877326"/>
              <a:gd name="connsiteX3" fmla="*/ 9065117 w 9983398"/>
              <a:gd name="connsiteY3" fmla="*/ 27 h 6877326"/>
              <a:gd name="connsiteX4" fmla="*/ 2868134 w 9983398"/>
              <a:gd name="connsiteY4" fmla="*/ 0 h 6877326"/>
              <a:gd name="connsiteX5" fmla="*/ 0 w 9983398"/>
              <a:gd name="connsiteY5" fmla="*/ 6877326 h 6877326"/>
              <a:gd name="connsiteX0" fmla="*/ 1057055 w 7115264"/>
              <a:gd name="connsiteY0" fmla="*/ 6652175 h 6864447"/>
              <a:gd name="connsiteX1" fmla="*/ 4303788 w 7115264"/>
              <a:gd name="connsiteY1" fmla="*/ 6864447 h 6864447"/>
              <a:gd name="connsiteX2" fmla="*/ 7115264 w 7115264"/>
              <a:gd name="connsiteY2" fmla="*/ 6864447 h 6864447"/>
              <a:gd name="connsiteX3" fmla="*/ 6196983 w 7115264"/>
              <a:gd name="connsiteY3" fmla="*/ 27 h 6864447"/>
              <a:gd name="connsiteX4" fmla="*/ 0 w 7115264"/>
              <a:gd name="connsiteY4" fmla="*/ 0 h 6864447"/>
              <a:gd name="connsiteX5" fmla="*/ 1057055 w 7115264"/>
              <a:gd name="connsiteY5" fmla="*/ 6652175 h 6864447"/>
              <a:gd name="connsiteX0" fmla="*/ 2 w 7115264"/>
              <a:gd name="connsiteY0" fmla="*/ 6845162 h 6864447"/>
              <a:gd name="connsiteX1" fmla="*/ 4303788 w 7115264"/>
              <a:gd name="connsiteY1" fmla="*/ 6864447 h 6864447"/>
              <a:gd name="connsiteX2" fmla="*/ 7115264 w 7115264"/>
              <a:gd name="connsiteY2" fmla="*/ 6864447 h 6864447"/>
              <a:gd name="connsiteX3" fmla="*/ 6196983 w 7115264"/>
              <a:gd name="connsiteY3" fmla="*/ 27 h 6864447"/>
              <a:gd name="connsiteX4" fmla="*/ 0 w 7115264"/>
              <a:gd name="connsiteY4" fmla="*/ 0 h 6864447"/>
              <a:gd name="connsiteX5" fmla="*/ 2 w 7115264"/>
              <a:gd name="connsiteY5" fmla="*/ 6845162 h 6864447"/>
              <a:gd name="connsiteX0" fmla="*/ 2 w 7115264"/>
              <a:gd name="connsiteY0" fmla="*/ 6845162 h 6864447"/>
              <a:gd name="connsiteX1" fmla="*/ 4346070 w 7115264"/>
              <a:gd name="connsiteY1" fmla="*/ 6767954 h 6864447"/>
              <a:gd name="connsiteX2" fmla="*/ 7115264 w 7115264"/>
              <a:gd name="connsiteY2" fmla="*/ 6864447 h 6864447"/>
              <a:gd name="connsiteX3" fmla="*/ 6196983 w 7115264"/>
              <a:gd name="connsiteY3" fmla="*/ 27 h 6864447"/>
              <a:gd name="connsiteX4" fmla="*/ 0 w 7115264"/>
              <a:gd name="connsiteY4" fmla="*/ 0 h 6864447"/>
              <a:gd name="connsiteX5" fmla="*/ 2 w 7115264"/>
              <a:gd name="connsiteY5" fmla="*/ 6845162 h 6864447"/>
              <a:gd name="connsiteX0" fmla="*/ 2 w 7115264"/>
              <a:gd name="connsiteY0" fmla="*/ 6845162 h 6864447"/>
              <a:gd name="connsiteX1" fmla="*/ 4353118 w 7115264"/>
              <a:gd name="connsiteY1" fmla="*/ 6845149 h 6864447"/>
              <a:gd name="connsiteX2" fmla="*/ 7115264 w 7115264"/>
              <a:gd name="connsiteY2" fmla="*/ 6864447 h 6864447"/>
              <a:gd name="connsiteX3" fmla="*/ 6196983 w 7115264"/>
              <a:gd name="connsiteY3" fmla="*/ 27 h 6864447"/>
              <a:gd name="connsiteX4" fmla="*/ 0 w 7115264"/>
              <a:gd name="connsiteY4" fmla="*/ 0 h 6864447"/>
              <a:gd name="connsiteX5" fmla="*/ 2 w 7115264"/>
              <a:gd name="connsiteY5" fmla="*/ 6845162 h 6864447"/>
              <a:gd name="connsiteX0" fmla="*/ 2 w 7115264"/>
              <a:gd name="connsiteY0" fmla="*/ 6845162 h 6845162"/>
              <a:gd name="connsiteX1" fmla="*/ 4353118 w 7115264"/>
              <a:gd name="connsiteY1" fmla="*/ 6845149 h 6845162"/>
              <a:gd name="connsiteX2" fmla="*/ 7115264 w 7115264"/>
              <a:gd name="connsiteY2" fmla="*/ 6819417 h 6845162"/>
              <a:gd name="connsiteX3" fmla="*/ 6196983 w 7115264"/>
              <a:gd name="connsiteY3" fmla="*/ 27 h 6845162"/>
              <a:gd name="connsiteX4" fmla="*/ 0 w 7115264"/>
              <a:gd name="connsiteY4" fmla="*/ 0 h 6845162"/>
              <a:gd name="connsiteX5" fmla="*/ 2 w 7115264"/>
              <a:gd name="connsiteY5" fmla="*/ 6845162 h 6845162"/>
              <a:gd name="connsiteX0" fmla="*/ 2 w 7115264"/>
              <a:gd name="connsiteY0" fmla="*/ 6845162 h 6845162"/>
              <a:gd name="connsiteX1" fmla="*/ 4353118 w 7115264"/>
              <a:gd name="connsiteY1" fmla="*/ 6845149 h 6845162"/>
              <a:gd name="connsiteX2" fmla="*/ 7115264 w 7115264"/>
              <a:gd name="connsiteY2" fmla="*/ 6845149 h 6845162"/>
              <a:gd name="connsiteX3" fmla="*/ 6196983 w 7115264"/>
              <a:gd name="connsiteY3" fmla="*/ 27 h 6845162"/>
              <a:gd name="connsiteX4" fmla="*/ 0 w 7115264"/>
              <a:gd name="connsiteY4" fmla="*/ 0 h 6845162"/>
              <a:gd name="connsiteX5" fmla="*/ 2 w 7115264"/>
              <a:gd name="connsiteY5" fmla="*/ 6845162 h 6845162"/>
              <a:gd name="connsiteX0" fmla="*/ 2 w 7115264"/>
              <a:gd name="connsiteY0" fmla="*/ 6845162 h 6845162"/>
              <a:gd name="connsiteX1" fmla="*/ 4353118 w 7115264"/>
              <a:gd name="connsiteY1" fmla="*/ 6845149 h 6845162"/>
              <a:gd name="connsiteX2" fmla="*/ 7115264 w 7115264"/>
              <a:gd name="connsiteY2" fmla="*/ 6845149 h 6845162"/>
              <a:gd name="connsiteX3" fmla="*/ 6196984 w 7115264"/>
              <a:gd name="connsiteY3" fmla="*/ 6459 h 6845162"/>
              <a:gd name="connsiteX4" fmla="*/ 0 w 7115264"/>
              <a:gd name="connsiteY4" fmla="*/ 0 h 6845162"/>
              <a:gd name="connsiteX5" fmla="*/ 2 w 7115264"/>
              <a:gd name="connsiteY5" fmla="*/ 6845162 h 6845162"/>
              <a:gd name="connsiteX0" fmla="*/ 2 w 7115264"/>
              <a:gd name="connsiteY0" fmla="*/ 6851594 h 6851594"/>
              <a:gd name="connsiteX1" fmla="*/ 4353118 w 7115264"/>
              <a:gd name="connsiteY1" fmla="*/ 6851581 h 6851594"/>
              <a:gd name="connsiteX2" fmla="*/ 7115264 w 7115264"/>
              <a:gd name="connsiteY2" fmla="*/ 6851581 h 6851594"/>
              <a:gd name="connsiteX3" fmla="*/ 6196984 w 7115264"/>
              <a:gd name="connsiteY3" fmla="*/ 12891 h 6851594"/>
              <a:gd name="connsiteX4" fmla="*/ 0 w 7115264"/>
              <a:gd name="connsiteY4" fmla="*/ 0 h 6851594"/>
              <a:gd name="connsiteX5" fmla="*/ 2 w 7115264"/>
              <a:gd name="connsiteY5" fmla="*/ 6851594 h 6851594"/>
              <a:gd name="connsiteX0" fmla="*/ 2 w 7115264"/>
              <a:gd name="connsiteY0" fmla="*/ 6851594 h 6851594"/>
              <a:gd name="connsiteX1" fmla="*/ 4353118 w 7115264"/>
              <a:gd name="connsiteY1" fmla="*/ 6851581 h 6851594"/>
              <a:gd name="connsiteX2" fmla="*/ 7115264 w 7115264"/>
              <a:gd name="connsiteY2" fmla="*/ 6851581 h 6851594"/>
              <a:gd name="connsiteX3" fmla="*/ 6204032 w 7115264"/>
              <a:gd name="connsiteY3" fmla="*/ 6458 h 6851594"/>
              <a:gd name="connsiteX4" fmla="*/ 0 w 7115264"/>
              <a:gd name="connsiteY4" fmla="*/ 0 h 6851594"/>
              <a:gd name="connsiteX5" fmla="*/ 2 w 7115264"/>
              <a:gd name="connsiteY5" fmla="*/ 6851594 h 6851594"/>
              <a:gd name="connsiteX0" fmla="*/ 2 w 7115264"/>
              <a:gd name="connsiteY0" fmla="*/ 6851594 h 6851594"/>
              <a:gd name="connsiteX1" fmla="*/ 4353118 w 7115264"/>
              <a:gd name="connsiteY1" fmla="*/ 6851581 h 6851594"/>
              <a:gd name="connsiteX2" fmla="*/ 7115264 w 7115264"/>
              <a:gd name="connsiteY2" fmla="*/ 6851581 h 6851594"/>
              <a:gd name="connsiteX3" fmla="*/ 6204032 w 7115264"/>
              <a:gd name="connsiteY3" fmla="*/ 6458 h 6851594"/>
              <a:gd name="connsiteX4" fmla="*/ 0 w 7115264"/>
              <a:gd name="connsiteY4" fmla="*/ 0 h 6851594"/>
              <a:gd name="connsiteX5" fmla="*/ 2 w 7115264"/>
              <a:gd name="connsiteY5" fmla="*/ 6851594 h 6851594"/>
              <a:gd name="connsiteX0" fmla="*/ 2 w 7115264"/>
              <a:gd name="connsiteY0" fmla="*/ 6851594 h 6851594"/>
              <a:gd name="connsiteX1" fmla="*/ 4353118 w 7115264"/>
              <a:gd name="connsiteY1" fmla="*/ 6851581 h 6851594"/>
              <a:gd name="connsiteX2" fmla="*/ 7115264 w 7115264"/>
              <a:gd name="connsiteY2" fmla="*/ 6851581 h 6851594"/>
              <a:gd name="connsiteX3" fmla="*/ 6204032 w 7115264"/>
              <a:gd name="connsiteY3" fmla="*/ 25 h 6851594"/>
              <a:gd name="connsiteX4" fmla="*/ 0 w 7115264"/>
              <a:gd name="connsiteY4" fmla="*/ 0 h 6851594"/>
              <a:gd name="connsiteX5" fmla="*/ 2 w 7115264"/>
              <a:gd name="connsiteY5" fmla="*/ 6851594 h 685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264" h="6851594">
                <a:moveTo>
                  <a:pt x="2" y="6851594"/>
                </a:moveTo>
                <a:lnTo>
                  <a:pt x="4353118" y="6851581"/>
                </a:lnTo>
                <a:lnTo>
                  <a:pt x="7115264" y="6851581"/>
                </a:lnTo>
                <a:lnTo>
                  <a:pt x="6204032" y="25"/>
                </a:lnTo>
                <a:lnTo>
                  <a:pt x="0" y="0"/>
                </a:lnTo>
                <a:cubicBezTo>
                  <a:pt x="0" y="2294586"/>
                  <a:pt x="2" y="4557008"/>
                  <a:pt x="2" y="685159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8E9360D-84AD-6159-F68D-7656A4095542}"/>
              </a:ext>
            </a:extLst>
          </p:cNvPr>
          <p:cNvSpPr/>
          <p:nvPr userDrawn="1"/>
        </p:nvSpPr>
        <p:spPr>
          <a:xfrm>
            <a:off x="-13448" y="-2"/>
            <a:ext cx="134472" cy="6858002"/>
          </a:xfrm>
          <a:prstGeom prst="rect">
            <a:avLst/>
          </a:pr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315331689"/>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99DEBD1-4A16-4501-854D-1D8F90238AF1}"/>
              </a:ext>
            </a:extLst>
          </p:cNvPr>
          <p:cNvPicPr>
            <a:picLocks noChangeAspect="1"/>
          </p:cNvPicPr>
          <p:nvPr userDrawn="1"/>
        </p:nvPicPr>
        <p:blipFill>
          <a:blip r:embed="rId2">
            <a:extLst>
              <a:ext uri="{28A0092B-C50C-407E-A947-70E740481C1C}">
                <a14:useLocalDpi xmlns:a14="http://schemas.microsoft.com/office/drawing/2010/main" val="0"/>
              </a:ext>
            </a:extLst>
          </a:blip>
          <a:srcRect t="6055" b="6055"/>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Tree>
    <p:extLst>
      <p:ext uri="{BB962C8B-B14F-4D97-AF65-F5344CB8AC3E}">
        <p14:creationId xmlns:p14="http://schemas.microsoft.com/office/powerpoint/2010/main" val="3146245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99DEBD1-4A16-4501-854D-1D8F90238AF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3022" r="13022"/>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Tree>
    <p:extLst>
      <p:ext uri="{BB962C8B-B14F-4D97-AF65-F5344CB8AC3E}">
        <p14:creationId xmlns:p14="http://schemas.microsoft.com/office/powerpoint/2010/main" val="41290730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9DDFE9B0-A93E-2B97-13EA-720E72968C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0C870570-0385-C72F-B9B3-611B5CCC6A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BB05A7B-0B69-6B88-4A80-31E979BF11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A9F948-E013-473B-AAD6-65E53E8ED626}" type="datetimeFigureOut">
              <a:rPr lang="fr-FR" smtClean="0"/>
              <a:t>09/04/2023</a:t>
            </a:fld>
            <a:endParaRPr lang="fr-FR"/>
          </a:p>
        </p:txBody>
      </p:sp>
      <p:sp>
        <p:nvSpPr>
          <p:cNvPr id="5" name="Espace réservé du pied de page 4">
            <a:extLst>
              <a:ext uri="{FF2B5EF4-FFF2-40B4-BE49-F238E27FC236}">
                <a16:creationId xmlns:a16="http://schemas.microsoft.com/office/drawing/2014/main" id="{784B7B48-227D-C96E-EF91-310930C905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C3CE85E8-F2AC-36CE-05B8-56525F4B3A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EB08FD-5B6E-4E67-B3F5-F69E1F767947}" type="slidenum">
              <a:rPr lang="fr-FR" smtClean="0"/>
              <a:t>‹#›</a:t>
            </a:fld>
            <a:endParaRPr lang="fr-FR"/>
          </a:p>
        </p:txBody>
      </p:sp>
    </p:spTree>
    <p:extLst>
      <p:ext uri="{BB962C8B-B14F-4D97-AF65-F5344CB8AC3E}">
        <p14:creationId xmlns:p14="http://schemas.microsoft.com/office/powerpoint/2010/main" val="2678077515"/>
      </p:ext>
    </p:extLst>
  </p:cSld>
  <p:clrMap bg1="lt1" tx1="dk1" bg2="lt2" tx2="dk2" accent1="accent1" accent2="accent2" accent3="accent3" accent4="accent4" accent5="accent5" accent6="accent6" hlink="hlink" folHlink="folHlink"/>
  <p:sldLayoutIdLst>
    <p:sldLayoutId id="2147483679" r:id="rId1"/>
    <p:sldLayoutId id="2147483683" r:id="rId2"/>
    <p:sldLayoutId id="2147483692" r:id="rId3"/>
    <p:sldLayoutId id="2147483698" r:id="rId4"/>
    <p:sldLayoutId id="2147483705" r:id="rId5"/>
    <p:sldLayoutId id="2147483676"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jp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jp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4.png"/><Relationship Id="rId4" Type="http://schemas.openxmlformats.org/officeDocument/2006/relationships/image" Target="../media/image17.jp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hyperlink" Target="https://twitter.com/b0rk/status/1230158223405146117"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hyperlink" Target="https://www.devoxx.fr/2023/03/29/comment-bien-preparer-devoxx-france-2023/"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jp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twitter.com/b0rk/status/1230158223405146117"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twitter.com/b0rk/status/1214341831049252870"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28.jp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twitter.com/b0rk/status/1249775569371377667"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30.jp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twitter.com/b0rk/status/1230606332681691136"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33.jpg"/></Relationships>
</file>

<file path=ppt/slides/_rels/slide38.xml.rels><?xml version="1.0" encoding="UTF-8" standalone="yes"?>
<Relationships xmlns="http://schemas.openxmlformats.org/package/2006/relationships"><Relationship Id="rId3" Type="http://schemas.openxmlformats.org/officeDocument/2006/relationships/hyperlink" Target="https://twitter.com/b0rk/status/1230606332681691136"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image" Target="../media/image33.jp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36.jpg"/></Relationships>
</file>

<file path=ppt/slides/_rels/slide4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4.xml"/><Relationship Id="rId1" Type="http://schemas.openxmlformats.org/officeDocument/2006/relationships/slideLayout" Target="../slideLayouts/slideLayout3.xml"/><Relationship Id="rId5" Type="http://schemas.openxmlformats.org/officeDocument/2006/relationships/image" Target="../media/image24.png"/><Relationship Id="rId4" Type="http://schemas.openxmlformats.org/officeDocument/2006/relationships/image" Target="../media/image14.png"/></Relationships>
</file>

<file path=ppt/slides/_rels/slide45.xml.rels><?xml version="1.0" encoding="UTF-8" standalone="yes"?>
<Relationships xmlns="http://schemas.openxmlformats.org/package/2006/relationships"><Relationship Id="rId3" Type="http://schemas.openxmlformats.org/officeDocument/2006/relationships/hyperlink" Target="https://github.com/Ardemius/history-of-containerization" TargetMode="External"/><Relationship Id="rId2" Type="http://schemas.openxmlformats.org/officeDocument/2006/relationships/notesSlide" Target="../notesSlides/notesSlide45.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hyperlink" Target="https://github.com/Ardemius/history-of-containerization/blob/main/history-of-containerization-notes.adoc" TargetMode="External"/><Relationship Id="rId4" Type="http://schemas.openxmlformats.org/officeDocument/2006/relationships/hyperlink" Target="https://github.com/Ardemius/history-of-containerization/blob/main/chronology-all-dates.adoc"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wizardzines.com/zines/containers/" TargetMode="External"/><Relationship Id="rId2" Type="http://schemas.openxmlformats.org/officeDocument/2006/relationships/notesSlide" Target="../notesSlides/notesSlide46.xml"/><Relationship Id="rId1" Type="http://schemas.openxmlformats.org/officeDocument/2006/relationships/slideLayout" Target="../slideLayouts/slideLayout3.xml"/><Relationship Id="rId6" Type="http://schemas.openxmlformats.org/officeDocument/2006/relationships/hyperlink" Target="https://www.ianlewis.org/en/container-runtimes-part-1-introduction-container-r" TargetMode="External"/><Relationship Id="rId5" Type="http://schemas.openxmlformats.org/officeDocument/2006/relationships/hyperlink" Target="https://www.youtube.com/watch?v=3N3n9FzebAA" TargetMode="External"/><Relationship Id="rId4" Type="http://schemas.openxmlformats.org/officeDocument/2006/relationships/image" Target="../media/image37.jp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24">
            <a:extLst>
              <a:ext uri="{FF2B5EF4-FFF2-40B4-BE49-F238E27FC236}">
                <a16:creationId xmlns:a16="http://schemas.microsoft.com/office/drawing/2014/main" id="{D4969041-6583-CA71-1DDE-0494E3123904}"/>
              </a:ext>
            </a:extLst>
          </p:cNvPr>
          <p:cNvSpPr txBox="1"/>
          <p:nvPr/>
        </p:nvSpPr>
        <p:spPr>
          <a:xfrm>
            <a:off x="2272224" y="1855097"/>
            <a:ext cx="3923761" cy="461665"/>
          </a:xfrm>
          <a:prstGeom prst="rect">
            <a:avLst/>
          </a:prstGeom>
          <a:noFill/>
        </p:spPr>
        <p:txBody>
          <a:bodyPr wrap="square" rtlCol="0">
            <a:spAutoFit/>
          </a:bodyPr>
          <a:lstStyle/>
          <a:p>
            <a:r>
              <a:rPr lang="en-US" sz="2400" i="1" dirty="0">
                <a:solidFill>
                  <a:schemeClr val="bg1"/>
                </a:solidFill>
                <a:ea typeface="Roboto Medium" charset="0"/>
                <a:cs typeface="Roboto Medium" charset="0"/>
              </a:rPr>
              <a:t>Devox</a:t>
            </a:r>
            <a:r>
              <a:rPr lang="en-US" sz="2400" i="1" dirty="0">
                <a:solidFill>
                  <a:srgbClr val="F88224"/>
                </a:solidFill>
                <a:ea typeface="Roboto Medium" charset="0"/>
                <a:cs typeface="Roboto Medium" charset="0"/>
              </a:rPr>
              <a:t>x</a:t>
            </a:r>
            <a:r>
              <a:rPr lang="en-US" sz="2400" i="1" dirty="0">
                <a:solidFill>
                  <a:schemeClr val="bg1"/>
                </a:solidFill>
                <a:ea typeface="Roboto Medium" charset="0"/>
                <a:cs typeface="Roboto Medium" charset="0"/>
              </a:rPr>
              <a:t> France 2023</a:t>
            </a:r>
          </a:p>
        </p:txBody>
      </p:sp>
      <p:cxnSp>
        <p:nvCxnSpPr>
          <p:cNvPr id="10" name="Straight Connector 25">
            <a:extLst>
              <a:ext uri="{FF2B5EF4-FFF2-40B4-BE49-F238E27FC236}">
                <a16:creationId xmlns:a16="http://schemas.microsoft.com/office/drawing/2014/main" id="{ED153252-4E9B-939F-F989-2E243057599D}"/>
              </a:ext>
            </a:extLst>
          </p:cNvPr>
          <p:cNvCxnSpPr/>
          <p:nvPr/>
        </p:nvCxnSpPr>
        <p:spPr>
          <a:xfrm flipH="1" flipV="1">
            <a:off x="2369165" y="2396916"/>
            <a:ext cx="1546640" cy="4619"/>
          </a:xfrm>
          <a:prstGeom prst="line">
            <a:avLst/>
          </a:prstGeom>
          <a:ln>
            <a:solidFill>
              <a:schemeClr val="bg1">
                <a:lumMod val="85000"/>
                <a:alpha val="28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26">
            <a:extLst>
              <a:ext uri="{FF2B5EF4-FFF2-40B4-BE49-F238E27FC236}">
                <a16:creationId xmlns:a16="http://schemas.microsoft.com/office/drawing/2014/main" id="{AC42B2CE-A1C7-8CC4-A59A-F977B6915065}"/>
              </a:ext>
            </a:extLst>
          </p:cNvPr>
          <p:cNvCxnSpPr/>
          <p:nvPr/>
        </p:nvCxnSpPr>
        <p:spPr>
          <a:xfrm flipH="1">
            <a:off x="2382041" y="2403266"/>
            <a:ext cx="265907"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extBox 23">
            <a:extLst>
              <a:ext uri="{FF2B5EF4-FFF2-40B4-BE49-F238E27FC236}">
                <a16:creationId xmlns:a16="http://schemas.microsoft.com/office/drawing/2014/main" id="{E1B56C98-0C09-7D96-460B-23AEFA0153EF}"/>
              </a:ext>
            </a:extLst>
          </p:cNvPr>
          <p:cNvSpPr txBox="1"/>
          <p:nvPr/>
        </p:nvSpPr>
        <p:spPr>
          <a:xfrm>
            <a:off x="2272224" y="2720602"/>
            <a:ext cx="9518723" cy="2800767"/>
          </a:xfrm>
          <a:prstGeom prst="rect">
            <a:avLst/>
          </a:prstGeom>
          <a:noFill/>
        </p:spPr>
        <p:txBody>
          <a:bodyPr wrap="square" rtlCol="0">
            <a:spAutoFit/>
          </a:bodyPr>
          <a:lstStyle/>
          <a:p>
            <a:pPr algn="l"/>
            <a:r>
              <a:rPr lang="fr-FR" sz="4400" b="1" i="0" dirty="0">
                <a:solidFill>
                  <a:srgbClr val="0DD5E0"/>
                </a:solidFill>
                <a:effectLst/>
                <a:latin typeface="Open Sans" panose="020B0606030504020204" pitchFamily="34" charset="0"/>
                <a:ea typeface="Open Sans" panose="020B0606030504020204" pitchFamily="34" charset="0"/>
                <a:cs typeface="Open Sans" panose="020B0606030504020204" pitchFamily="34" charset="0"/>
              </a:rPr>
              <a:t>De </a:t>
            </a:r>
            <a:r>
              <a:rPr lang="fr-FR" sz="4400" b="1" i="0" dirty="0" err="1">
                <a:solidFill>
                  <a:srgbClr val="0DD5E0"/>
                </a:solidFill>
                <a:effectLst/>
                <a:latin typeface="Open Sans" panose="020B0606030504020204" pitchFamily="34" charset="0"/>
                <a:ea typeface="Open Sans" panose="020B0606030504020204" pitchFamily="34" charset="0"/>
                <a:cs typeface="Open Sans" panose="020B0606030504020204" pitchFamily="34" charset="0"/>
              </a:rPr>
              <a:t>chroot</a:t>
            </a:r>
            <a:r>
              <a:rPr lang="fr-FR" sz="4400" b="1" i="0" dirty="0">
                <a:solidFill>
                  <a:srgbClr val="0DD5E0"/>
                </a:solidFill>
                <a:effectLst/>
                <a:latin typeface="Open Sans" panose="020B0606030504020204" pitchFamily="34" charset="0"/>
                <a:ea typeface="Open Sans" panose="020B0606030504020204" pitchFamily="34" charset="0"/>
                <a:cs typeface="Open Sans" panose="020B0606030504020204" pitchFamily="34" charset="0"/>
              </a:rPr>
              <a:t> à Docker, </a:t>
            </a:r>
            <a:r>
              <a:rPr lang="fr-FR" sz="4400" b="1" i="0" dirty="0" err="1">
                <a:solidFill>
                  <a:srgbClr val="0DD5E0"/>
                </a:solidFill>
                <a:effectLst/>
                <a:latin typeface="Open Sans" panose="020B0606030504020204" pitchFamily="34" charset="0"/>
                <a:ea typeface="Open Sans" panose="020B0606030504020204" pitchFamily="34" charset="0"/>
                <a:cs typeface="Open Sans" panose="020B0606030504020204" pitchFamily="34" charset="0"/>
              </a:rPr>
              <a:t>Podman</a:t>
            </a:r>
            <a:r>
              <a:rPr lang="fr-FR" sz="4400" b="1" i="0" dirty="0">
                <a:solidFill>
                  <a:srgbClr val="0DD5E0"/>
                </a:solidFill>
                <a:effectLst/>
                <a:latin typeface="Open Sans" panose="020B0606030504020204" pitchFamily="34" charset="0"/>
                <a:ea typeface="Open Sans" panose="020B0606030504020204" pitchFamily="34" charset="0"/>
                <a:cs typeface="Open Sans" panose="020B0606030504020204" pitchFamily="34" charset="0"/>
              </a:rPr>
              <a:t>, </a:t>
            </a:r>
          </a:p>
          <a:p>
            <a:pPr algn="l"/>
            <a:r>
              <a:rPr lang="fr-FR" sz="4400" b="1" i="0" dirty="0">
                <a:solidFill>
                  <a:srgbClr val="0DD5E0"/>
                </a:solidFill>
                <a:effectLst/>
                <a:latin typeface="Open Sans" panose="020B0606030504020204" pitchFamily="34" charset="0"/>
                <a:ea typeface="Open Sans" panose="020B0606030504020204" pitchFamily="34" charset="0"/>
                <a:cs typeface="Open Sans" panose="020B0606030504020204" pitchFamily="34" charset="0"/>
              </a:rPr>
              <a:t>et maintenant les modules </a:t>
            </a:r>
            <a:r>
              <a:rPr lang="fr-FR" sz="4400" b="1" i="0" dirty="0" err="1">
                <a:solidFill>
                  <a:srgbClr val="0DD5E0"/>
                </a:solidFill>
                <a:effectLst/>
                <a:latin typeface="Open Sans" panose="020B0606030504020204" pitchFamily="34" charset="0"/>
                <a:ea typeface="Open Sans" panose="020B0606030504020204" pitchFamily="34" charset="0"/>
                <a:cs typeface="Open Sans" panose="020B0606030504020204" pitchFamily="34" charset="0"/>
              </a:rPr>
              <a:t>Wasm</a:t>
            </a:r>
            <a:r>
              <a:rPr lang="fr-FR" sz="4400" b="1" i="0" dirty="0">
                <a:solidFill>
                  <a:srgbClr val="0DD5E0"/>
                </a:solidFill>
                <a:effectLst/>
                <a:latin typeface="Open Sans" panose="020B0606030504020204" pitchFamily="34" charset="0"/>
                <a:ea typeface="Open Sans" panose="020B0606030504020204" pitchFamily="34" charset="0"/>
                <a:cs typeface="Open Sans" panose="020B0606030504020204" pitchFamily="34" charset="0"/>
              </a:rPr>
              <a:t>, 40 ans d'évolution de la conteneurisation</a:t>
            </a:r>
          </a:p>
        </p:txBody>
      </p:sp>
      <p:sp>
        <p:nvSpPr>
          <p:cNvPr id="3" name="TextBox 23">
            <a:extLst>
              <a:ext uri="{FF2B5EF4-FFF2-40B4-BE49-F238E27FC236}">
                <a16:creationId xmlns:a16="http://schemas.microsoft.com/office/drawing/2014/main" id="{27B0D006-8784-C5E4-E20E-03731C6B7C6D}"/>
              </a:ext>
            </a:extLst>
          </p:cNvPr>
          <p:cNvSpPr txBox="1"/>
          <p:nvPr/>
        </p:nvSpPr>
        <p:spPr>
          <a:xfrm>
            <a:off x="8793707" y="5330872"/>
            <a:ext cx="3298209" cy="1015663"/>
          </a:xfrm>
          <a:prstGeom prst="rect">
            <a:avLst/>
          </a:prstGeom>
          <a:noFill/>
        </p:spPr>
        <p:txBody>
          <a:bodyPr wrap="square" rtlCol="0">
            <a:spAutoFit/>
          </a:bodyPr>
          <a:lstStyle/>
          <a:p>
            <a:pPr>
              <a:lnSpc>
                <a:spcPct val="200000"/>
              </a:lnSpc>
            </a:pPr>
            <a:r>
              <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Thomas SCHWENDER</a:t>
            </a:r>
          </a:p>
          <a:p>
            <a:r>
              <a:rPr lang="en-US" sz="2000"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Softeam</a:t>
            </a:r>
            <a:endPar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375608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A98888-71E2-6813-A364-BEDD5C53635B}"/>
              </a:ext>
            </a:extLst>
          </p:cNvPr>
          <p:cNvSpPr/>
          <p:nvPr/>
        </p:nvSpPr>
        <p:spPr>
          <a:xfrm>
            <a:off x="0" y="0"/>
            <a:ext cx="12192000" cy="6858000"/>
          </a:xfrm>
          <a:prstGeom prst="rect">
            <a:avLst/>
          </a:prstGeom>
          <a:gradFill>
            <a:gsLst>
              <a:gs pos="0">
                <a:schemeClr val="tx1">
                  <a:alpha val="17000"/>
                </a:schemeClr>
              </a:gs>
              <a:gs pos="100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ross 16">
            <a:extLst>
              <a:ext uri="{FF2B5EF4-FFF2-40B4-BE49-F238E27FC236}">
                <a16:creationId xmlns:a16="http://schemas.microsoft.com/office/drawing/2014/main" id="{39612A31-A717-4C6B-8CDF-0DE0137277D7}"/>
              </a:ext>
            </a:extLst>
          </p:cNvPr>
          <p:cNvSpPr/>
          <p:nvPr/>
        </p:nvSpPr>
        <p:spPr>
          <a:xfrm>
            <a:off x="970258" y="1376337"/>
            <a:ext cx="186597" cy="186597"/>
          </a:xfrm>
          <a:prstGeom prst="plus">
            <a:avLst>
              <a:gd name="adj" fmla="val 3957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ross 17">
            <a:extLst>
              <a:ext uri="{FF2B5EF4-FFF2-40B4-BE49-F238E27FC236}">
                <a16:creationId xmlns:a16="http://schemas.microsoft.com/office/drawing/2014/main" id="{DBA9A679-AC3D-4442-ABB6-6FFC5D6B5E08}"/>
              </a:ext>
            </a:extLst>
          </p:cNvPr>
          <p:cNvSpPr/>
          <p:nvPr/>
        </p:nvSpPr>
        <p:spPr>
          <a:xfrm>
            <a:off x="10606292" y="4880546"/>
            <a:ext cx="186597" cy="186597"/>
          </a:xfrm>
          <a:prstGeom prst="plus">
            <a:avLst>
              <a:gd name="adj" fmla="val 3957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5C32ACBB-BD21-4741-9B44-EF43F91EF675}"/>
              </a:ext>
            </a:extLst>
          </p:cNvPr>
          <p:cNvSpPr/>
          <p:nvPr/>
        </p:nvSpPr>
        <p:spPr>
          <a:xfrm rot="2700000">
            <a:off x="10699590" y="895350"/>
            <a:ext cx="110490" cy="952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DB69DBE8-F63F-4485-89D6-ED1DDC047A2E}"/>
              </a:ext>
            </a:extLst>
          </p:cNvPr>
          <p:cNvSpPr/>
          <p:nvPr/>
        </p:nvSpPr>
        <p:spPr>
          <a:xfrm rot="2700000">
            <a:off x="3479640" y="5334000"/>
            <a:ext cx="110490" cy="952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B45B56A-5702-46DD-A5C7-035419E16070}"/>
              </a:ext>
            </a:extLst>
          </p:cNvPr>
          <p:cNvSpPr/>
          <p:nvPr/>
        </p:nvSpPr>
        <p:spPr>
          <a:xfrm>
            <a:off x="5715000" y="870234"/>
            <a:ext cx="145482" cy="1454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321C011E-FCC8-4D8C-B806-F7B15CD61CDD}"/>
              </a:ext>
            </a:extLst>
          </p:cNvPr>
          <p:cNvSpPr/>
          <p:nvPr/>
        </p:nvSpPr>
        <p:spPr>
          <a:xfrm>
            <a:off x="6610350" y="5613684"/>
            <a:ext cx="145482" cy="1454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F279ED8-2C8C-03C0-0C96-D16F7F44314B}"/>
              </a:ext>
            </a:extLst>
          </p:cNvPr>
          <p:cNvSpPr/>
          <p:nvPr/>
        </p:nvSpPr>
        <p:spPr>
          <a:xfrm>
            <a:off x="0" y="3360463"/>
            <a:ext cx="3607626" cy="850004"/>
          </a:xfrm>
          <a:custGeom>
            <a:avLst/>
            <a:gdLst>
              <a:gd name="connsiteX0" fmla="*/ 0 w 4778062"/>
              <a:gd name="connsiteY0" fmla="*/ 0 h 1339402"/>
              <a:gd name="connsiteX1" fmla="*/ 4778062 w 4778062"/>
              <a:gd name="connsiteY1" fmla="*/ 0 h 1339402"/>
              <a:gd name="connsiteX2" fmla="*/ 4778062 w 4778062"/>
              <a:gd name="connsiteY2" fmla="*/ 1339402 h 1339402"/>
              <a:gd name="connsiteX3" fmla="*/ 0 w 4778062"/>
              <a:gd name="connsiteY3" fmla="*/ 1339402 h 1339402"/>
              <a:gd name="connsiteX4" fmla="*/ 0 w 4778062"/>
              <a:gd name="connsiteY4" fmla="*/ 0 h 1339402"/>
              <a:gd name="connsiteX0" fmla="*/ 0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0 w 4778062"/>
              <a:gd name="connsiteY4" fmla="*/ 0 h 1339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8062" h="1339402">
                <a:moveTo>
                  <a:pt x="0" y="0"/>
                </a:moveTo>
                <a:lnTo>
                  <a:pt x="4778062" y="0"/>
                </a:lnTo>
                <a:lnTo>
                  <a:pt x="3812146" y="1339402"/>
                </a:lnTo>
                <a:lnTo>
                  <a:pt x="0" y="1339402"/>
                </a:lnTo>
                <a:lnTo>
                  <a:pt x="0" y="0"/>
                </a:lnTo>
                <a:close/>
              </a:path>
            </a:pathLst>
          </a:cu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rgbClr val="3EE70D"/>
              </a:solidFill>
            </a:endParaRPr>
          </a:p>
        </p:txBody>
      </p:sp>
      <p:sp>
        <p:nvSpPr>
          <p:cNvPr id="4" name="TextBox 12">
            <a:extLst>
              <a:ext uri="{FF2B5EF4-FFF2-40B4-BE49-F238E27FC236}">
                <a16:creationId xmlns:a16="http://schemas.microsoft.com/office/drawing/2014/main" id="{C5299AAE-51BD-E752-FC78-C161893C82C2}"/>
              </a:ext>
            </a:extLst>
          </p:cNvPr>
          <p:cNvSpPr txBox="1"/>
          <p:nvPr/>
        </p:nvSpPr>
        <p:spPr>
          <a:xfrm>
            <a:off x="4232844" y="2497086"/>
            <a:ext cx="7001398" cy="2215991"/>
          </a:xfrm>
          <a:prstGeom prst="rect">
            <a:avLst/>
          </a:prstGeom>
          <a:noFill/>
        </p:spPr>
        <p:txBody>
          <a:bodyPr wrap="square" rtlCol="0">
            <a:spAutoFit/>
          </a:bodyPr>
          <a:lstStyle/>
          <a:p>
            <a:pPr algn="ctr"/>
            <a:r>
              <a:rPr lang="en-US" sz="13800" b="1" dirty="0">
                <a:solidFill>
                  <a:schemeClr val="bg1"/>
                </a:solidFill>
                <a:latin typeface="Open Sans" panose="020B0606030504020204" pitchFamily="34" charset="0"/>
                <a:ea typeface="Open Sans" panose="020B0606030504020204" pitchFamily="34" charset="0"/>
                <a:cs typeface="Open Sans" panose="020B0606030504020204" pitchFamily="34" charset="0"/>
              </a:rPr>
              <a:t>1970s</a:t>
            </a:r>
          </a:p>
        </p:txBody>
      </p:sp>
      <p:sp>
        <p:nvSpPr>
          <p:cNvPr id="5" name="Rectangle 2">
            <a:extLst>
              <a:ext uri="{FF2B5EF4-FFF2-40B4-BE49-F238E27FC236}">
                <a16:creationId xmlns:a16="http://schemas.microsoft.com/office/drawing/2014/main" id="{6858DBBA-AEDA-3C70-262A-ED3870E50F1B}"/>
              </a:ext>
            </a:extLst>
          </p:cNvPr>
          <p:cNvSpPr/>
          <p:nvPr/>
        </p:nvSpPr>
        <p:spPr>
          <a:xfrm>
            <a:off x="2926900" y="3605082"/>
            <a:ext cx="853911" cy="605386"/>
          </a:xfrm>
          <a:custGeom>
            <a:avLst/>
            <a:gdLst>
              <a:gd name="connsiteX0" fmla="*/ 0 w 4778062"/>
              <a:gd name="connsiteY0" fmla="*/ 0 h 1339402"/>
              <a:gd name="connsiteX1" fmla="*/ 4778062 w 4778062"/>
              <a:gd name="connsiteY1" fmla="*/ 0 h 1339402"/>
              <a:gd name="connsiteX2" fmla="*/ 4778062 w 4778062"/>
              <a:gd name="connsiteY2" fmla="*/ 1339402 h 1339402"/>
              <a:gd name="connsiteX3" fmla="*/ 0 w 4778062"/>
              <a:gd name="connsiteY3" fmla="*/ 1339402 h 1339402"/>
              <a:gd name="connsiteX4" fmla="*/ 0 w 4778062"/>
              <a:gd name="connsiteY4" fmla="*/ 0 h 1339402"/>
              <a:gd name="connsiteX0" fmla="*/ 0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0 w 4778062"/>
              <a:gd name="connsiteY4" fmla="*/ 0 h 1339402"/>
              <a:gd name="connsiteX0" fmla="*/ 1122874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1122874 w 4778062"/>
              <a:gd name="connsiteY4" fmla="*/ 0 h 1339402"/>
              <a:gd name="connsiteX0" fmla="*/ 4096119 w 4778062"/>
              <a:gd name="connsiteY0" fmla="*/ 0 h 1359696"/>
              <a:gd name="connsiteX1" fmla="*/ 4778062 w 4778062"/>
              <a:gd name="connsiteY1" fmla="*/ 20294 h 1359696"/>
              <a:gd name="connsiteX2" fmla="*/ 3812146 w 4778062"/>
              <a:gd name="connsiteY2" fmla="*/ 1359696 h 1359696"/>
              <a:gd name="connsiteX3" fmla="*/ 0 w 4778062"/>
              <a:gd name="connsiteY3" fmla="*/ 1359696 h 1359696"/>
              <a:gd name="connsiteX4" fmla="*/ 4096119 w 4778062"/>
              <a:gd name="connsiteY4" fmla="*/ 0 h 1359696"/>
              <a:gd name="connsiteX0" fmla="*/ 1138689 w 1820632"/>
              <a:gd name="connsiteY0" fmla="*/ 0 h 1359696"/>
              <a:gd name="connsiteX1" fmla="*/ 1820632 w 1820632"/>
              <a:gd name="connsiteY1" fmla="*/ 20294 h 1359696"/>
              <a:gd name="connsiteX2" fmla="*/ 854716 w 1820632"/>
              <a:gd name="connsiteY2" fmla="*/ 1359696 h 1359696"/>
              <a:gd name="connsiteX3" fmla="*/ 0 w 1820632"/>
              <a:gd name="connsiteY3" fmla="*/ 1359696 h 1359696"/>
              <a:gd name="connsiteX4" fmla="*/ 1138689 w 1820632"/>
              <a:gd name="connsiteY4" fmla="*/ 0 h 1359696"/>
              <a:gd name="connsiteX0" fmla="*/ 1107060 w 1789003"/>
              <a:gd name="connsiteY0" fmla="*/ 0 h 1359696"/>
              <a:gd name="connsiteX1" fmla="*/ 1789003 w 1789003"/>
              <a:gd name="connsiteY1" fmla="*/ 20294 h 1359696"/>
              <a:gd name="connsiteX2" fmla="*/ 823087 w 1789003"/>
              <a:gd name="connsiteY2" fmla="*/ 1359696 h 1359696"/>
              <a:gd name="connsiteX3" fmla="*/ 0 w 1789003"/>
              <a:gd name="connsiteY3" fmla="*/ 1359696 h 1359696"/>
              <a:gd name="connsiteX4" fmla="*/ 1107060 w 1789003"/>
              <a:gd name="connsiteY4" fmla="*/ 0 h 1359696"/>
              <a:gd name="connsiteX0" fmla="*/ 869833 w 1551776"/>
              <a:gd name="connsiteY0" fmla="*/ 0 h 1400284"/>
              <a:gd name="connsiteX1" fmla="*/ 1551776 w 1551776"/>
              <a:gd name="connsiteY1" fmla="*/ 20294 h 1400284"/>
              <a:gd name="connsiteX2" fmla="*/ 585860 w 1551776"/>
              <a:gd name="connsiteY2" fmla="*/ 1359696 h 1400284"/>
              <a:gd name="connsiteX3" fmla="*/ 0 w 1551776"/>
              <a:gd name="connsiteY3" fmla="*/ 1400284 h 1400284"/>
              <a:gd name="connsiteX4" fmla="*/ 869833 w 1551776"/>
              <a:gd name="connsiteY4" fmla="*/ 0 h 1400284"/>
              <a:gd name="connsiteX0" fmla="*/ 964724 w 1551776"/>
              <a:gd name="connsiteY0" fmla="*/ 0 h 1400284"/>
              <a:gd name="connsiteX1" fmla="*/ 1551776 w 1551776"/>
              <a:gd name="connsiteY1" fmla="*/ 20294 h 1400284"/>
              <a:gd name="connsiteX2" fmla="*/ 585860 w 1551776"/>
              <a:gd name="connsiteY2" fmla="*/ 1359696 h 1400284"/>
              <a:gd name="connsiteX3" fmla="*/ 0 w 1551776"/>
              <a:gd name="connsiteY3" fmla="*/ 1400284 h 1400284"/>
              <a:gd name="connsiteX4" fmla="*/ 964724 w 1551776"/>
              <a:gd name="connsiteY4" fmla="*/ 0 h 1400284"/>
              <a:gd name="connsiteX0" fmla="*/ 964724 w 1472701"/>
              <a:gd name="connsiteY0" fmla="*/ 0 h 1400284"/>
              <a:gd name="connsiteX1" fmla="*/ 1472701 w 1472701"/>
              <a:gd name="connsiteY1" fmla="*/ 20294 h 1400284"/>
              <a:gd name="connsiteX2" fmla="*/ 585860 w 1472701"/>
              <a:gd name="connsiteY2" fmla="*/ 1359696 h 1400284"/>
              <a:gd name="connsiteX3" fmla="*/ 0 w 1472701"/>
              <a:gd name="connsiteY3" fmla="*/ 1400284 h 1400284"/>
              <a:gd name="connsiteX4" fmla="*/ 964724 w 1472701"/>
              <a:gd name="connsiteY4" fmla="*/ 0 h 1400284"/>
              <a:gd name="connsiteX0" fmla="*/ 964724 w 1472701"/>
              <a:gd name="connsiteY0" fmla="*/ 0 h 1400284"/>
              <a:gd name="connsiteX1" fmla="*/ 1472701 w 1472701"/>
              <a:gd name="connsiteY1" fmla="*/ 20294 h 1400284"/>
              <a:gd name="connsiteX2" fmla="*/ 601675 w 1472701"/>
              <a:gd name="connsiteY2" fmla="*/ 1379990 h 1400284"/>
              <a:gd name="connsiteX3" fmla="*/ 0 w 1472701"/>
              <a:gd name="connsiteY3" fmla="*/ 1400284 h 1400284"/>
              <a:gd name="connsiteX4" fmla="*/ 964724 w 1472701"/>
              <a:gd name="connsiteY4" fmla="*/ 0 h 1400284"/>
              <a:gd name="connsiteX0" fmla="*/ 964724 w 1520146"/>
              <a:gd name="connsiteY0" fmla="*/ 20293 h 1420577"/>
              <a:gd name="connsiteX1" fmla="*/ 1520146 w 1520146"/>
              <a:gd name="connsiteY1" fmla="*/ 0 h 1420577"/>
              <a:gd name="connsiteX2" fmla="*/ 601675 w 1520146"/>
              <a:gd name="connsiteY2" fmla="*/ 1400283 h 1420577"/>
              <a:gd name="connsiteX3" fmla="*/ 0 w 1520146"/>
              <a:gd name="connsiteY3" fmla="*/ 1420577 h 1420577"/>
              <a:gd name="connsiteX4" fmla="*/ 964724 w 1520146"/>
              <a:gd name="connsiteY4" fmla="*/ 20293 h 1420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146" h="1420577">
                <a:moveTo>
                  <a:pt x="964724" y="20293"/>
                </a:moveTo>
                <a:lnTo>
                  <a:pt x="1520146" y="0"/>
                </a:lnTo>
                <a:lnTo>
                  <a:pt x="601675" y="1400283"/>
                </a:lnTo>
                <a:lnTo>
                  <a:pt x="0" y="1420577"/>
                </a:lnTo>
                <a:lnTo>
                  <a:pt x="964724" y="20293"/>
                </a:lnTo>
                <a:close/>
              </a:path>
            </a:pathLst>
          </a:cu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rgbClr val="3EE70D"/>
              </a:solidFill>
            </a:endParaRPr>
          </a:p>
        </p:txBody>
      </p:sp>
    </p:spTree>
    <p:extLst>
      <p:ext uri="{BB962C8B-B14F-4D97-AF65-F5344CB8AC3E}">
        <p14:creationId xmlns:p14="http://schemas.microsoft.com/office/powerpoint/2010/main" val="4008984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6818639" y="1602521"/>
            <a:ext cx="4989550" cy="607784"/>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L’idée de fond : Besoin de mieux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isoler le code applicatif</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pic>
        <p:nvPicPr>
          <p:cNvPr id="9" name="Picture 8" descr="A picture containing text, person&#10;&#10;Description automatically generated">
            <a:extLst>
              <a:ext uri="{FF2B5EF4-FFF2-40B4-BE49-F238E27FC236}">
                <a16:creationId xmlns:a16="http://schemas.microsoft.com/office/drawing/2014/main" id="{F254E0BC-213F-C4AB-1F3C-DE6DC3248B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3982" y="1586574"/>
            <a:ext cx="4727999" cy="3786093"/>
          </a:xfrm>
          <a:prstGeom prst="rect">
            <a:avLst/>
          </a:prstGeom>
        </p:spPr>
      </p:pic>
      <p:sp>
        <p:nvSpPr>
          <p:cNvPr id="14" name="ZoneTexte 7">
            <a:extLst>
              <a:ext uri="{FF2B5EF4-FFF2-40B4-BE49-F238E27FC236}">
                <a16:creationId xmlns:a16="http://schemas.microsoft.com/office/drawing/2014/main" id="{36286B8F-9EF9-0078-A1EA-DE57A1EB87D4}"/>
              </a:ext>
            </a:extLst>
          </p:cNvPr>
          <p:cNvSpPr txBox="1"/>
          <p:nvPr/>
        </p:nvSpPr>
        <p:spPr>
          <a:xfrm>
            <a:off x="1793981" y="5497291"/>
            <a:ext cx="4912972" cy="867177"/>
          </a:xfrm>
          <a:prstGeom prst="rect">
            <a:avLst/>
          </a:prstGeom>
          <a:noFill/>
        </p:spPr>
        <p:txBody>
          <a:bodyPr wrap="square" rtlCol="0">
            <a:noAutofit/>
          </a:bodyPr>
          <a:lstStyle/>
          <a:p>
            <a:pPr algn="ct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Ken Thompson et Dennis Ritchie devant un </a:t>
            </a:r>
          </a:p>
          <a:p>
            <a:pPr algn="ct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PDP-11, vers 1972 © Bell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Labs</a:t>
            </a: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861774"/>
          </a:xfrm>
          <a:prstGeom prst="rect">
            <a:avLst/>
          </a:prstGeom>
          <a:noFill/>
        </p:spPr>
        <p:txBody>
          <a:bodyPr wrap="square" rtlCol="0">
            <a:spAutoFit/>
          </a:bodyPr>
          <a:lstStyle/>
          <a:p>
            <a:r>
              <a:rPr lang="fr-FR" sz="2500" b="1" dirty="0">
                <a:solidFill>
                  <a:schemeClr val="bg1"/>
                </a:solidFill>
                <a:latin typeface="Open Sans" panose="020B0606030504020204" pitchFamily="34" charset="0"/>
                <a:ea typeface="Open Sans" panose="020B0606030504020204" pitchFamily="34" charset="0"/>
                <a:cs typeface="Open Sans" panose="020B0606030504020204" pitchFamily="34" charset="0"/>
              </a:rPr>
              <a:t>1970s : l’idée originale de « conteneur » apparaît sur les système Unix</a:t>
            </a:r>
          </a:p>
        </p:txBody>
      </p:sp>
      <p:sp>
        <p:nvSpPr>
          <p:cNvPr id="16" name="ZoneTexte 7">
            <a:extLst>
              <a:ext uri="{FF2B5EF4-FFF2-40B4-BE49-F238E27FC236}">
                <a16:creationId xmlns:a16="http://schemas.microsoft.com/office/drawing/2014/main" id="{3F12A380-49E0-2A1D-0052-01D8EDF3AB13}"/>
              </a:ext>
            </a:extLst>
          </p:cNvPr>
          <p:cNvSpPr txBox="1"/>
          <p:nvPr/>
        </p:nvSpPr>
        <p:spPr>
          <a:xfrm>
            <a:off x="6818639" y="2596650"/>
            <a:ext cx="4989550" cy="1133615"/>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Ordinateurs chers donc rares, d’où un</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besoin de les exploiter au maximum</a:t>
            </a: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Partager les ressources entre différents utilisateurs</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ZoneTexte 7">
            <a:extLst>
              <a:ext uri="{FF2B5EF4-FFF2-40B4-BE49-F238E27FC236}">
                <a16:creationId xmlns:a16="http://schemas.microsoft.com/office/drawing/2014/main" id="{7CCE44B1-39C3-556A-4C5E-AED99B101E53}"/>
              </a:ext>
            </a:extLst>
          </p:cNvPr>
          <p:cNvSpPr txBox="1"/>
          <p:nvPr/>
        </p:nvSpPr>
        <p:spPr>
          <a:xfrm>
            <a:off x="6818639" y="4116610"/>
            <a:ext cx="4989550" cy="1684688"/>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Problématique des tests : souvent 1 seule machine pour la PROD et les tests</a:t>
            </a: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Création des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1eres «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sandboxes</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 des environnements isolés pour tester applications, services et process.</a:t>
            </a:r>
            <a:b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En d’autres termes,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les 1ers containers 🎉</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7794907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2137637" y="1192961"/>
            <a:ext cx="4989550" cy="4668888"/>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L’appel système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chroot</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 été créé en 1979, pendant le développement de la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version 7 d’Unix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chroot</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permet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changer le répertoire racine d’un processus et de ses enfants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Cela a marqué le début de l'isolation des processus, en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restreignant l’accès d’une application à une arborescence de fichiers données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La sécurité s’en voit renforcée, l’environnement isolé ne permettant théoriquement pas à une attaque de "sortir" sur un système extérieur.</a:t>
            </a:r>
          </a:p>
        </p:txBody>
      </p:sp>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477054"/>
          </a:xfrm>
          <a:prstGeom prst="rect">
            <a:avLst/>
          </a:prstGeom>
          <a:noFill/>
        </p:spPr>
        <p:txBody>
          <a:bodyPr wrap="square" rtlCol="0">
            <a:spAutoFit/>
          </a:bodyPr>
          <a:lstStyle/>
          <a:p>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1979 :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chroot</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 name="Picture 2" descr="A picture containing text, blackboard&#10;&#10;Description automatically generated">
            <a:extLst>
              <a:ext uri="{FF2B5EF4-FFF2-40B4-BE49-F238E27FC236}">
                <a16:creationId xmlns:a16="http://schemas.microsoft.com/office/drawing/2014/main" id="{806F4B40-0AAA-4403-37E9-827936DFBF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8693" y="672175"/>
            <a:ext cx="4281872" cy="3211404"/>
          </a:xfrm>
          <a:prstGeom prst="rect">
            <a:avLst/>
          </a:prstGeom>
        </p:spPr>
      </p:pic>
      <p:pic>
        <p:nvPicPr>
          <p:cNvPr id="5" name="Picture 4" descr="Text&#10;&#10;Description automatically generated">
            <a:extLst>
              <a:ext uri="{FF2B5EF4-FFF2-40B4-BE49-F238E27FC236}">
                <a16:creationId xmlns:a16="http://schemas.microsoft.com/office/drawing/2014/main" id="{826DC533-B47A-5FDE-4C1C-0D31824928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1968" y="3994141"/>
            <a:ext cx="4088597" cy="1994876"/>
          </a:xfrm>
          <a:prstGeom prst="rect">
            <a:avLst/>
          </a:prstGeom>
        </p:spPr>
      </p:pic>
    </p:spTree>
    <p:extLst>
      <p:ext uri="{BB962C8B-B14F-4D97-AF65-F5344CB8AC3E}">
        <p14:creationId xmlns:p14="http://schemas.microsoft.com/office/powerpoint/2010/main" val="105785214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2137637" y="1192961"/>
            <a:ext cx="4989550" cy="4668888"/>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L’appel système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chroot</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 été créé en 1979, pendant le développement de la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version 7 d’Unix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chroot</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permet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changer le répertoire racine d’un processus et de ses enfants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Cela a marqué le début de l'isolation des processus, en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restreignant l’accès d’une application à une arborescence de fichiers données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La sécurité s’en voit renforcée, l’environnement isolé ne permettant théoriquement pas à une attaque de "sortir" sur un système extérieur.</a:t>
            </a:r>
          </a:p>
        </p:txBody>
      </p:sp>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477054"/>
          </a:xfrm>
          <a:prstGeom prst="rect">
            <a:avLst/>
          </a:prstGeom>
          <a:noFill/>
        </p:spPr>
        <p:txBody>
          <a:bodyPr wrap="square" rtlCol="0">
            <a:spAutoFit/>
          </a:bodyPr>
          <a:lstStyle/>
          <a:p>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1979 :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chroot</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 name="Picture 2" descr="A picture containing text, blackboard&#10;&#10;Description automatically generated">
            <a:extLst>
              <a:ext uri="{FF2B5EF4-FFF2-40B4-BE49-F238E27FC236}">
                <a16:creationId xmlns:a16="http://schemas.microsoft.com/office/drawing/2014/main" id="{806F4B40-0AAA-4403-37E9-827936DFBF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8693" y="672175"/>
            <a:ext cx="4281872" cy="3211404"/>
          </a:xfrm>
          <a:prstGeom prst="rect">
            <a:avLst/>
          </a:prstGeom>
        </p:spPr>
      </p:pic>
      <p:pic>
        <p:nvPicPr>
          <p:cNvPr id="5" name="Picture 4" descr="Text&#10;&#10;Description automatically generated">
            <a:extLst>
              <a:ext uri="{FF2B5EF4-FFF2-40B4-BE49-F238E27FC236}">
                <a16:creationId xmlns:a16="http://schemas.microsoft.com/office/drawing/2014/main" id="{826DC533-B47A-5FDE-4C1C-0D31824928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1968" y="3994141"/>
            <a:ext cx="4088597" cy="1994876"/>
          </a:xfrm>
          <a:prstGeom prst="rect">
            <a:avLst/>
          </a:prstGeom>
        </p:spPr>
      </p:pic>
      <p:grpSp>
        <p:nvGrpSpPr>
          <p:cNvPr id="12" name="Group 11">
            <a:extLst>
              <a:ext uri="{FF2B5EF4-FFF2-40B4-BE49-F238E27FC236}">
                <a16:creationId xmlns:a16="http://schemas.microsoft.com/office/drawing/2014/main" id="{FF7A7481-71B4-FB4B-4409-C7C4ECDBDDCA}"/>
              </a:ext>
            </a:extLst>
          </p:cNvPr>
          <p:cNvGrpSpPr/>
          <p:nvPr/>
        </p:nvGrpSpPr>
        <p:grpSpPr>
          <a:xfrm rot="20668315">
            <a:off x="1550591" y="3640062"/>
            <a:ext cx="5337544" cy="1410269"/>
            <a:chOff x="1635369" y="4857243"/>
            <a:chExt cx="5337544" cy="1410269"/>
          </a:xfrm>
        </p:grpSpPr>
        <p:sp>
          <p:nvSpPr>
            <p:cNvPr id="10" name="Rectangle: Rounded Corners 9">
              <a:extLst>
                <a:ext uri="{FF2B5EF4-FFF2-40B4-BE49-F238E27FC236}">
                  <a16:creationId xmlns:a16="http://schemas.microsoft.com/office/drawing/2014/main" id="{9994675A-F230-FCAD-5950-A1727A823E31}"/>
                </a:ext>
              </a:extLst>
            </p:cNvPr>
            <p:cNvSpPr/>
            <p:nvPr/>
          </p:nvSpPr>
          <p:spPr>
            <a:xfrm>
              <a:off x="1635369" y="4857243"/>
              <a:ext cx="5337544" cy="1410269"/>
            </a:xfrm>
            <a:prstGeom prst="roundRect">
              <a:avLst/>
            </a:prstGeom>
            <a:solidFill>
              <a:srgbClr val="262626"/>
            </a:solidFill>
            <a:ln w="635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ZoneTexte 23">
              <a:extLst>
                <a:ext uri="{FF2B5EF4-FFF2-40B4-BE49-F238E27FC236}">
                  <a16:creationId xmlns:a16="http://schemas.microsoft.com/office/drawing/2014/main" id="{7EB9BA7E-C949-EA01-A1DA-ABC0B61086C1}"/>
                </a:ext>
              </a:extLst>
            </p:cNvPr>
            <p:cNvSpPr txBox="1"/>
            <p:nvPr/>
          </p:nvSpPr>
          <p:spPr>
            <a:xfrm>
              <a:off x="3031211" y="5038296"/>
              <a:ext cx="3791619" cy="1077218"/>
            </a:xfrm>
            <a:prstGeom prst="rect">
              <a:avLst/>
            </a:prstGeom>
            <a:noFill/>
          </p:spPr>
          <p:txBody>
            <a:bodyPr wrap="square" rtlCol="0">
              <a:spAutoFit/>
            </a:bodyPr>
            <a:lstStyle/>
            <a:p>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Docker &amp; Co préfèrent utiliser « </a:t>
              </a:r>
              <a:r>
                <a:rPr lang="fr-FR" sz="1600" b="1"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pivot_root</a:t>
              </a:r>
              <a:r>
                <a:rPr lang="fr-FR" sz="16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 </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qui fait la même chose que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chroot</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mais dont il est plus difficile de « s’échapper »</a:t>
              </a:r>
            </a:p>
          </p:txBody>
        </p:sp>
        <p:pic>
          <p:nvPicPr>
            <p:cNvPr id="1026" name="Picture 2" descr="Warning on Microsoft Windows 11 22H2">
              <a:extLst>
                <a:ext uri="{FF2B5EF4-FFF2-40B4-BE49-F238E27FC236}">
                  <a16:creationId xmlns:a16="http://schemas.microsoft.com/office/drawing/2014/main" id="{3795B362-6766-5BAB-B979-7A390E838F6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73050" y="5007518"/>
              <a:ext cx="988173" cy="98817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62936680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A98888-71E2-6813-A364-BEDD5C53635B}"/>
              </a:ext>
            </a:extLst>
          </p:cNvPr>
          <p:cNvSpPr/>
          <p:nvPr/>
        </p:nvSpPr>
        <p:spPr>
          <a:xfrm>
            <a:off x="0" y="0"/>
            <a:ext cx="12192000" cy="6858000"/>
          </a:xfrm>
          <a:prstGeom prst="rect">
            <a:avLst/>
          </a:prstGeom>
          <a:gradFill>
            <a:gsLst>
              <a:gs pos="0">
                <a:schemeClr val="tx1">
                  <a:alpha val="17000"/>
                </a:schemeClr>
              </a:gs>
              <a:gs pos="100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ross 16">
            <a:extLst>
              <a:ext uri="{FF2B5EF4-FFF2-40B4-BE49-F238E27FC236}">
                <a16:creationId xmlns:a16="http://schemas.microsoft.com/office/drawing/2014/main" id="{39612A31-A717-4C6B-8CDF-0DE0137277D7}"/>
              </a:ext>
            </a:extLst>
          </p:cNvPr>
          <p:cNvSpPr/>
          <p:nvPr/>
        </p:nvSpPr>
        <p:spPr>
          <a:xfrm>
            <a:off x="970258" y="1376337"/>
            <a:ext cx="186597" cy="186597"/>
          </a:xfrm>
          <a:prstGeom prst="plus">
            <a:avLst>
              <a:gd name="adj" fmla="val 3957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ross 17">
            <a:extLst>
              <a:ext uri="{FF2B5EF4-FFF2-40B4-BE49-F238E27FC236}">
                <a16:creationId xmlns:a16="http://schemas.microsoft.com/office/drawing/2014/main" id="{DBA9A679-AC3D-4442-ABB6-6FFC5D6B5E08}"/>
              </a:ext>
            </a:extLst>
          </p:cNvPr>
          <p:cNvSpPr/>
          <p:nvPr/>
        </p:nvSpPr>
        <p:spPr>
          <a:xfrm>
            <a:off x="10606292" y="4880546"/>
            <a:ext cx="186597" cy="186597"/>
          </a:xfrm>
          <a:prstGeom prst="plus">
            <a:avLst>
              <a:gd name="adj" fmla="val 3957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5C32ACBB-BD21-4741-9B44-EF43F91EF675}"/>
              </a:ext>
            </a:extLst>
          </p:cNvPr>
          <p:cNvSpPr/>
          <p:nvPr/>
        </p:nvSpPr>
        <p:spPr>
          <a:xfrm rot="2700000">
            <a:off x="10699590" y="895350"/>
            <a:ext cx="110490" cy="952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DB69DBE8-F63F-4485-89D6-ED1DDC047A2E}"/>
              </a:ext>
            </a:extLst>
          </p:cNvPr>
          <p:cNvSpPr/>
          <p:nvPr/>
        </p:nvSpPr>
        <p:spPr>
          <a:xfrm rot="2700000">
            <a:off x="3479640" y="5334000"/>
            <a:ext cx="110490" cy="952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B45B56A-5702-46DD-A5C7-035419E16070}"/>
              </a:ext>
            </a:extLst>
          </p:cNvPr>
          <p:cNvSpPr/>
          <p:nvPr/>
        </p:nvSpPr>
        <p:spPr>
          <a:xfrm>
            <a:off x="5715000" y="870234"/>
            <a:ext cx="145482" cy="1454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321C011E-FCC8-4D8C-B806-F7B15CD61CDD}"/>
              </a:ext>
            </a:extLst>
          </p:cNvPr>
          <p:cNvSpPr/>
          <p:nvPr/>
        </p:nvSpPr>
        <p:spPr>
          <a:xfrm>
            <a:off x="6610350" y="5613684"/>
            <a:ext cx="145482" cy="1454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F279ED8-2C8C-03C0-0C96-D16F7F44314B}"/>
              </a:ext>
            </a:extLst>
          </p:cNvPr>
          <p:cNvSpPr/>
          <p:nvPr/>
        </p:nvSpPr>
        <p:spPr>
          <a:xfrm>
            <a:off x="0" y="3360463"/>
            <a:ext cx="3607626" cy="850004"/>
          </a:xfrm>
          <a:custGeom>
            <a:avLst/>
            <a:gdLst>
              <a:gd name="connsiteX0" fmla="*/ 0 w 4778062"/>
              <a:gd name="connsiteY0" fmla="*/ 0 h 1339402"/>
              <a:gd name="connsiteX1" fmla="*/ 4778062 w 4778062"/>
              <a:gd name="connsiteY1" fmla="*/ 0 h 1339402"/>
              <a:gd name="connsiteX2" fmla="*/ 4778062 w 4778062"/>
              <a:gd name="connsiteY2" fmla="*/ 1339402 h 1339402"/>
              <a:gd name="connsiteX3" fmla="*/ 0 w 4778062"/>
              <a:gd name="connsiteY3" fmla="*/ 1339402 h 1339402"/>
              <a:gd name="connsiteX4" fmla="*/ 0 w 4778062"/>
              <a:gd name="connsiteY4" fmla="*/ 0 h 1339402"/>
              <a:gd name="connsiteX0" fmla="*/ 0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0 w 4778062"/>
              <a:gd name="connsiteY4" fmla="*/ 0 h 1339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8062" h="1339402">
                <a:moveTo>
                  <a:pt x="0" y="0"/>
                </a:moveTo>
                <a:lnTo>
                  <a:pt x="4778062" y="0"/>
                </a:lnTo>
                <a:lnTo>
                  <a:pt x="3812146" y="1339402"/>
                </a:lnTo>
                <a:lnTo>
                  <a:pt x="0" y="1339402"/>
                </a:lnTo>
                <a:lnTo>
                  <a:pt x="0" y="0"/>
                </a:lnTo>
                <a:close/>
              </a:path>
            </a:pathLst>
          </a:cu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rgbClr val="3EE70D"/>
              </a:solidFill>
            </a:endParaRPr>
          </a:p>
        </p:txBody>
      </p:sp>
      <p:sp>
        <p:nvSpPr>
          <p:cNvPr id="4" name="TextBox 12">
            <a:extLst>
              <a:ext uri="{FF2B5EF4-FFF2-40B4-BE49-F238E27FC236}">
                <a16:creationId xmlns:a16="http://schemas.microsoft.com/office/drawing/2014/main" id="{C5299AAE-51BD-E752-FC78-C161893C82C2}"/>
              </a:ext>
            </a:extLst>
          </p:cNvPr>
          <p:cNvSpPr txBox="1"/>
          <p:nvPr/>
        </p:nvSpPr>
        <p:spPr>
          <a:xfrm>
            <a:off x="4232844" y="2497086"/>
            <a:ext cx="7001398" cy="2215991"/>
          </a:xfrm>
          <a:prstGeom prst="rect">
            <a:avLst/>
          </a:prstGeom>
          <a:noFill/>
        </p:spPr>
        <p:txBody>
          <a:bodyPr wrap="square" rtlCol="0">
            <a:spAutoFit/>
          </a:bodyPr>
          <a:lstStyle/>
          <a:p>
            <a:pPr algn="ctr"/>
            <a:r>
              <a:rPr lang="en-US" sz="13800" b="1" dirty="0">
                <a:solidFill>
                  <a:schemeClr val="bg1"/>
                </a:solidFill>
                <a:latin typeface="Open Sans" panose="020B0606030504020204" pitchFamily="34" charset="0"/>
                <a:ea typeface="Open Sans" panose="020B0606030504020204" pitchFamily="34" charset="0"/>
                <a:cs typeface="Open Sans" panose="020B0606030504020204" pitchFamily="34" charset="0"/>
              </a:rPr>
              <a:t>2000s</a:t>
            </a:r>
          </a:p>
        </p:txBody>
      </p:sp>
      <p:sp>
        <p:nvSpPr>
          <p:cNvPr id="5" name="Rectangle 2">
            <a:extLst>
              <a:ext uri="{FF2B5EF4-FFF2-40B4-BE49-F238E27FC236}">
                <a16:creationId xmlns:a16="http://schemas.microsoft.com/office/drawing/2014/main" id="{6858DBBA-AEDA-3C70-262A-ED3870E50F1B}"/>
              </a:ext>
            </a:extLst>
          </p:cNvPr>
          <p:cNvSpPr/>
          <p:nvPr/>
        </p:nvSpPr>
        <p:spPr>
          <a:xfrm>
            <a:off x="2926900" y="3605082"/>
            <a:ext cx="853911" cy="605386"/>
          </a:xfrm>
          <a:custGeom>
            <a:avLst/>
            <a:gdLst>
              <a:gd name="connsiteX0" fmla="*/ 0 w 4778062"/>
              <a:gd name="connsiteY0" fmla="*/ 0 h 1339402"/>
              <a:gd name="connsiteX1" fmla="*/ 4778062 w 4778062"/>
              <a:gd name="connsiteY1" fmla="*/ 0 h 1339402"/>
              <a:gd name="connsiteX2" fmla="*/ 4778062 w 4778062"/>
              <a:gd name="connsiteY2" fmla="*/ 1339402 h 1339402"/>
              <a:gd name="connsiteX3" fmla="*/ 0 w 4778062"/>
              <a:gd name="connsiteY3" fmla="*/ 1339402 h 1339402"/>
              <a:gd name="connsiteX4" fmla="*/ 0 w 4778062"/>
              <a:gd name="connsiteY4" fmla="*/ 0 h 1339402"/>
              <a:gd name="connsiteX0" fmla="*/ 0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0 w 4778062"/>
              <a:gd name="connsiteY4" fmla="*/ 0 h 1339402"/>
              <a:gd name="connsiteX0" fmla="*/ 1122874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1122874 w 4778062"/>
              <a:gd name="connsiteY4" fmla="*/ 0 h 1339402"/>
              <a:gd name="connsiteX0" fmla="*/ 4096119 w 4778062"/>
              <a:gd name="connsiteY0" fmla="*/ 0 h 1359696"/>
              <a:gd name="connsiteX1" fmla="*/ 4778062 w 4778062"/>
              <a:gd name="connsiteY1" fmla="*/ 20294 h 1359696"/>
              <a:gd name="connsiteX2" fmla="*/ 3812146 w 4778062"/>
              <a:gd name="connsiteY2" fmla="*/ 1359696 h 1359696"/>
              <a:gd name="connsiteX3" fmla="*/ 0 w 4778062"/>
              <a:gd name="connsiteY3" fmla="*/ 1359696 h 1359696"/>
              <a:gd name="connsiteX4" fmla="*/ 4096119 w 4778062"/>
              <a:gd name="connsiteY4" fmla="*/ 0 h 1359696"/>
              <a:gd name="connsiteX0" fmla="*/ 1138689 w 1820632"/>
              <a:gd name="connsiteY0" fmla="*/ 0 h 1359696"/>
              <a:gd name="connsiteX1" fmla="*/ 1820632 w 1820632"/>
              <a:gd name="connsiteY1" fmla="*/ 20294 h 1359696"/>
              <a:gd name="connsiteX2" fmla="*/ 854716 w 1820632"/>
              <a:gd name="connsiteY2" fmla="*/ 1359696 h 1359696"/>
              <a:gd name="connsiteX3" fmla="*/ 0 w 1820632"/>
              <a:gd name="connsiteY3" fmla="*/ 1359696 h 1359696"/>
              <a:gd name="connsiteX4" fmla="*/ 1138689 w 1820632"/>
              <a:gd name="connsiteY4" fmla="*/ 0 h 1359696"/>
              <a:gd name="connsiteX0" fmla="*/ 1107060 w 1789003"/>
              <a:gd name="connsiteY0" fmla="*/ 0 h 1359696"/>
              <a:gd name="connsiteX1" fmla="*/ 1789003 w 1789003"/>
              <a:gd name="connsiteY1" fmla="*/ 20294 h 1359696"/>
              <a:gd name="connsiteX2" fmla="*/ 823087 w 1789003"/>
              <a:gd name="connsiteY2" fmla="*/ 1359696 h 1359696"/>
              <a:gd name="connsiteX3" fmla="*/ 0 w 1789003"/>
              <a:gd name="connsiteY3" fmla="*/ 1359696 h 1359696"/>
              <a:gd name="connsiteX4" fmla="*/ 1107060 w 1789003"/>
              <a:gd name="connsiteY4" fmla="*/ 0 h 1359696"/>
              <a:gd name="connsiteX0" fmla="*/ 869833 w 1551776"/>
              <a:gd name="connsiteY0" fmla="*/ 0 h 1400284"/>
              <a:gd name="connsiteX1" fmla="*/ 1551776 w 1551776"/>
              <a:gd name="connsiteY1" fmla="*/ 20294 h 1400284"/>
              <a:gd name="connsiteX2" fmla="*/ 585860 w 1551776"/>
              <a:gd name="connsiteY2" fmla="*/ 1359696 h 1400284"/>
              <a:gd name="connsiteX3" fmla="*/ 0 w 1551776"/>
              <a:gd name="connsiteY3" fmla="*/ 1400284 h 1400284"/>
              <a:gd name="connsiteX4" fmla="*/ 869833 w 1551776"/>
              <a:gd name="connsiteY4" fmla="*/ 0 h 1400284"/>
              <a:gd name="connsiteX0" fmla="*/ 964724 w 1551776"/>
              <a:gd name="connsiteY0" fmla="*/ 0 h 1400284"/>
              <a:gd name="connsiteX1" fmla="*/ 1551776 w 1551776"/>
              <a:gd name="connsiteY1" fmla="*/ 20294 h 1400284"/>
              <a:gd name="connsiteX2" fmla="*/ 585860 w 1551776"/>
              <a:gd name="connsiteY2" fmla="*/ 1359696 h 1400284"/>
              <a:gd name="connsiteX3" fmla="*/ 0 w 1551776"/>
              <a:gd name="connsiteY3" fmla="*/ 1400284 h 1400284"/>
              <a:gd name="connsiteX4" fmla="*/ 964724 w 1551776"/>
              <a:gd name="connsiteY4" fmla="*/ 0 h 1400284"/>
              <a:gd name="connsiteX0" fmla="*/ 964724 w 1472701"/>
              <a:gd name="connsiteY0" fmla="*/ 0 h 1400284"/>
              <a:gd name="connsiteX1" fmla="*/ 1472701 w 1472701"/>
              <a:gd name="connsiteY1" fmla="*/ 20294 h 1400284"/>
              <a:gd name="connsiteX2" fmla="*/ 585860 w 1472701"/>
              <a:gd name="connsiteY2" fmla="*/ 1359696 h 1400284"/>
              <a:gd name="connsiteX3" fmla="*/ 0 w 1472701"/>
              <a:gd name="connsiteY3" fmla="*/ 1400284 h 1400284"/>
              <a:gd name="connsiteX4" fmla="*/ 964724 w 1472701"/>
              <a:gd name="connsiteY4" fmla="*/ 0 h 1400284"/>
              <a:gd name="connsiteX0" fmla="*/ 964724 w 1472701"/>
              <a:gd name="connsiteY0" fmla="*/ 0 h 1400284"/>
              <a:gd name="connsiteX1" fmla="*/ 1472701 w 1472701"/>
              <a:gd name="connsiteY1" fmla="*/ 20294 h 1400284"/>
              <a:gd name="connsiteX2" fmla="*/ 601675 w 1472701"/>
              <a:gd name="connsiteY2" fmla="*/ 1379990 h 1400284"/>
              <a:gd name="connsiteX3" fmla="*/ 0 w 1472701"/>
              <a:gd name="connsiteY3" fmla="*/ 1400284 h 1400284"/>
              <a:gd name="connsiteX4" fmla="*/ 964724 w 1472701"/>
              <a:gd name="connsiteY4" fmla="*/ 0 h 1400284"/>
              <a:gd name="connsiteX0" fmla="*/ 964724 w 1520146"/>
              <a:gd name="connsiteY0" fmla="*/ 20293 h 1420577"/>
              <a:gd name="connsiteX1" fmla="*/ 1520146 w 1520146"/>
              <a:gd name="connsiteY1" fmla="*/ 0 h 1420577"/>
              <a:gd name="connsiteX2" fmla="*/ 601675 w 1520146"/>
              <a:gd name="connsiteY2" fmla="*/ 1400283 h 1420577"/>
              <a:gd name="connsiteX3" fmla="*/ 0 w 1520146"/>
              <a:gd name="connsiteY3" fmla="*/ 1420577 h 1420577"/>
              <a:gd name="connsiteX4" fmla="*/ 964724 w 1520146"/>
              <a:gd name="connsiteY4" fmla="*/ 20293 h 1420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146" h="1420577">
                <a:moveTo>
                  <a:pt x="964724" y="20293"/>
                </a:moveTo>
                <a:lnTo>
                  <a:pt x="1520146" y="0"/>
                </a:lnTo>
                <a:lnTo>
                  <a:pt x="601675" y="1400283"/>
                </a:lnTo>
                <a:lnTo>
                  <a:pt x="0" y="1420577"/>
                </a:lnTo>
                <a:lnTo>
                  <a:pt x="964724" y="20293"/>
                </a:lnTo>
                <a:close/>
              </a:path>
            </a:pathLst>
          </a:cu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rgbClr val="3EE70D"/>
              </a:solidFill>
            </a:endParaRPr>
          </a:p>
        </p:txBody>
      </p:sp>
    </p:spTree>
    <p:extLst>
      <p:ext uri="{BB962C8B-B14F-4D97-AF65-F5344CB8AC3E}">
        <p14:creationId xmlns:p14="http://schemas.microsoft.com/office/powerpoint/2010/main" val="5763120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2137637" y="1192961"/>
            <a:ext cx="4989550" cy="4668888"/>
          </a:xfrm>
          <a:prstGeom prst="rect">
            <a:avLst/>
          </a:prstGeom>
          <a:noFill/>
        </p:spPr>
        <p:txBody>
          <a:bodyPr wrap="square" rtlCol="0">
            <a:noAutofit/>
          </a:bodyPr>
          <a:lstStyle/>
          <a:p>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Jails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permet de partitionner un système FreeBSD en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sous-systèmes indépendants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Pour ce faire, il permet d’isoler des processus dans des environnements séparés, des «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jails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 .</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Chaque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jail</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dispose de : </a:t>
            </a:r>
          </a:p>
          <a:p>
            <a:pPr marL="285750" indent="-285750">
              <a:buFont typeface="Arial" panose="020B0604020202020204" pitchFamily="34" charset="0"/>
              <a:buChar char="•"/>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son propre système de fichiers</a:t>
            </a:r>
          </a:p>
          <a:p>
            <a:pPr marL="285750" indent="-285750">
              <a:buFont typeface="Arial" panose="020B0604020202020204" pitchFamily="34" charset="0"/>
              <a:buChar char="•"/>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ses propres utilisateurs et groupes</a:t>
            </a:r>
          </a:p>
          <a:p>
            <a:pPr marL="285750" indent="-285750">
              <a:buFont typeface="Arial" panose="020B0604020202020204" pitchFamily="34" charset="0"/>
              <a:buChar char="•"/>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son propre réseau (et donc sa propre IP)</a:t>
            </a:r>
          </a:p>
          <a:p>
            <a:pPr marL="285750" indent="-285750">
              <a:buFont typeface="Arial" panose="020B0604020202020204" pitchFamily="34" charset="0"/>
              <a:buChar char="•"/>
            </a:pP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Les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Jails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peuvent être utilisées créer des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environnements d'exécution</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spécifiques pour des applications.</a:t>
            </a:r>
          </a:p>
        </p:txBody>
      </p:sp>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47705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2000</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FreeBSD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Jails</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7" name="Picture 6" descr="Diagram&#10;&#10;Description automatically generated">
            <a:extLst>
              <a:ext uri="{FF2B5EF4-FFF2-40B4-BE49-F238E27FC236}">
                <a16:creationId xmlns:a16="http://schemas.microsoft.com/office/drawing/2014/main" id="{4591322E-2F96-E662-A457-F2D01258CE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9410" y="1192961"/>
            <a:ext cx="4284590" cy="3563352"/>
          </a:xfrm>
          <a:prstGeom prst="rect">
            <a:avLst/>
          </a:prstGeom>
        </p:spPr>
      </p:pic>
    </p:spTree>
    <p:extLst>
      <p:ext uri="{BB962C8B-B14F-4D97-AF65-F5344CB8AC3E}">
        <p14:creationId xmlns:p14="http://schemas.microsoft.com/office/powerpoint/2010/main" val="210352298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2137637" y="1192961"/>
            <a:ext cx="4989550" cy="4851378"/>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Comme FreeBSD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Jails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Linux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est un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mécanisme de « prison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 permet de partitionner des ressources (systèmes de fichiers, adresses réseau, mémoire) au sein de l’OS, via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l’ajout de capacités de virtualisation de l’OS au noyau Linux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 s’agit d’une virtualisation « légère », permettant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partager le noyau de l’OS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entre les différents conteneurs (nommés « Virtual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Private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Servers »), plutôt que de créer un noyau séparé pour chaque conteneur.</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Son principal inconvénient était qu’il imposait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patcher le noyau Linux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47705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2001</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Linux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VServer</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 name="Picture 2" descr="A picture containing text, clipart&#10;&#10;Description automatically generated">
            <a:extLst>
              <a:ext uri="{FF2B5EF4-FFF2-40B4-BE49-F238E27FC236}">
                <a16:creationId xmlns:a16="http://schemas.microsoft.com/office/drawing/2014/main" id="{55BE0C98-6EDF-A1D4-B01F-F9A8CBF550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2430" y="807737"/>
            <a:ext cx="2189692" cy="770447"/>
          </a:xfrm>
          <a:prstGeom prst="rect">
            <a:avLst/>
          </a:prstGeom>
        </p:spPr>
      </p:pic>
      <p:pic>
        <p:nvPicPr>
          <p:cNvPr id="5" name="Picture 4" descr="Diagram&#10;&#10;Description automatically generated">
            <a:extLst>
              <a:ext uri="{FF2B5EF4-FFF2-40B4-BE49-F238E27FC236}">
                <a16:creationId xmlns:a16="http://schemas.microsoft.com/office/drawing/2014/main" id="{3B45F1AA-62ED-C6D6-CAFA-A78A1ABB9F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72430" y="2073447"/>
            <a:ext cx="4101990" cy="2813965"/>
          </a:xfrm>
          <a:prstGeom prst="rect">
            <a:avLst/>
          </a:prstGeom>
        </p:spPr>
      </p:pic>
      <p:sp>
        <p:nvSpPr>
          <p:cNvPr id="6" name="ZoneTexte 7">
            <a:extLst>
              <a:ext uri="{FF2B5EF4-FFF2-40B4-BE49-F238E27FC236}">
                <a16:creationId xmlns:a16="http://schemas.microsoft.com/office/drawing/2014/main" id="{91A56DB4-BF98-917C-14AF-6E4643AADF42}"/>
              </a:ext>
            </a:extLst>
          </p:cNvPr>
          <p:cNvSpPr txBox="1"/>
          <p:nvPr/>
        </p:nvSpPr>
        <p:spPr>
          <a:xfrm>
            <a:off x="7572429" y="4994672"/>
            <a:ext cx="4101991" cy="867177"/>
          </a:xfrm>
          <a:prstGeom prst="rect">
            <a:avLst/>
          </a:prstGeom>
          <a:noFill/>
        </p:spPr>
        <p:txBody>
          <a:bodyPr wrap="square" rtlCol="0">
            <a:noAutofit/>
          </a:bodyPr>
          <a:lstStyle/>
          <a:p>
            <a:pPr algn="ctr"/>
            <a:r>
              <a:rPr lang="en-US" sz="10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en-US"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 Control Daemon Architecture</a:t>
            </a:r>
          </a:p>
        </p:txBody>
      </p:sp>
      <p:grpSp>
        <p:nvGrpSpPr>
          <p:cNvPr id="22" name="Group 21">
            <a:extLst>
              <a:ext uri="{FF2B5EF4-FFF2-40B4-BE49-F238E27FC236}">
                <a16:creationId xmlns:a16="http://schemas.microsoft.com/office/drawing/2014/main" id="{AF20DA51-BC25-03C0-9DF8-2845566B0D94}"/>
              </a:ext>
            </a:extLst>
          </p:cNvPr>
          <p:cNvGrpSpPr/>
          <p:nvPr/>
        </p:nvGrpSpPr>
        <p:grpSpPr>
          <a:xfrm rot="20473407">
            <a:off x="888206" y="3313425"/>
            <a:ext cx="1257763" cy="556932"/>
            <a:chOff x="2043236" y="5583383"/>
            <a:chExt cx="1257763" cy="556932"/>
          </a:xfrm>
        </p:grpSpPr>
        <p:sp>
          <p:nvSpPr>
            <p:cNvPr id="18" name="Rectangle: Rounded Corners 17">
              <a:extLst>
                <a:ext uri="{FF2B5EF4-FFF2-40B4-BE49-F238E27FC236}">
                  <a16:creationId xmlns:a16="http://schemas.microsoft.com/office/drawing/2014/main" id="{1B81EEC4-F8DF-3C70-17DD-0022F381CE52}"/>
                </a:ext>
              </a:extLst>
            </p:cNvPr>
            <p:cNvSpPr/>
            <p:nvPr/>
          </p:nvSpPr>
          <p:spPr>
            <a:xfrm>
              <a:off x="2043236" y="5583383"/>
              <a:ext cx="1197269" cy="556932"/>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ZoneTexte 23">
              <a:extLst>
                <a:ext uri="{FF2B5EF4-FFF2-40B4-BE49-F238E27FC236}">
                  <a16:creationId xmlns:a16="http://schemas.microsoft.com/office/drawing/2014/main" id="{E4B43327-73FB-7F95-C4C0-B7D15E30D43D}"/>
                </a:ext>
              </a:extLst>
            </p:cNvPr>
            <p:cNvSpPr txBox="1"/>
            <p:nvPr/>
          </p:nvSpPr>
          <p:spPr>
            <a:xfrm>
              <a:off x="2407002" y="5666986"/>
              <a:ext cx="893997" cy="400110"/>
            </a:xfrm>
            <a:prstGeom prst="rect">
              <a:avLst/>
            </a:prstGeom>
            <a:noFill/>
          </p:spPr>
          <p:txBody>
            <a:bodyPr wrap="square" rtlCol="0">
              <a:spAutoFit/>
            </a:bodyPr>
            <a:lstStyle/>
            <a:p>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1ere fois </a:t>
              </a:r>
            </a:p>
            <a:p>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sur Linux !</a:t>
              </a:r>
            </a:p>
          </p:txBody>
        </p:sp>
        <p:pic>
          <p:nvPicPr>
            <p:cNvPr id="3074" name="Picture 2" descr="1st Place Medal on Microsoft Windows 11 22H2">
              <a:extLst>
                <a:ext uri="{FF2B5EF4-FFF2-40B4-BE49-F238E27FC236}">
                  <a16:creationId xmlns:a16="http://schemas.microsoft.com/office/drawing/2014/main" id="{AD83B554-4FA1-D515-EF85-07F9E5C720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12368" y="5717110"/>
              <a:ext cx="299861" cy="29986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12655995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2137637" y="1192961"/>
            <a:ext cx="4989550" cy="4668888"/>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Comme FreeBSD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Jails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Linux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est un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mécanisme de « prison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 permet de partitionner des ressources (systèmes de fichiers, adresses réseau, mémoire) au sein de l’OS, via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l’ajout de capacités de virtualisation de l’OS au noyau Linux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 s’agit d’une virtualisation « légère », permettant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partager le noyau de l’OS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entre les différents conteneurs (nommés « Virtual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Private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Servers »), plutôt que de créer un noyau séparé pour chaque conteneur.</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Son principal inconvénient était qu’il imposait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patcher le noyau Linux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47705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2001</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Linux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VServer</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 name="Picture 2" descr="A picture containing text, clipart&#10;&#10;Description automatically generated">
            <a:extLst>
              <a:ext uri="{FF2B5EF4-FFF2-40B4-BE49-F238E27FC236}">
                <a16:creationId xmlns:a16="http://schemas.microsoft.com/office/drawing/2014/main" id="{55BE0C98-6EDF-A1D4-B01F-F9A8CBF550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2430" y="807737"/>
            <a:ext cx="2189692" cy="770447"/>
          </a:xfrm>
          <a:prstGeom prst="rect">
            <a:avLst/>
          </a:prstGeom>
        </p:spPr>
      </p:pic>
      <p:pic>
        <p:nvPicPr>
          <p:cNvPr id="5" name="Picture 4" descr="Diagram&#10;&#10;Description automatically generated">
            <a:extLst>
              <a:ext uri="{FF2B5EF4-FFF2-40B4-BE49-F238E27FC236}">
                <a16:creationId xmlns:a16="http://schemas.microsoft.com/office/drawing/2014/main" id="{3B45F1AA-62ED-C6D6-CAFA-A78A1ABB9F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72430" y="2073447"/>
            <a:ext cx="4101990" cy="2813965"/>
          </a:xfrm>
          <a:prstGeom prst="rect">
            <a:avLst/>
          </a:prstGeom>
        </p:spPr>
      </p:pic>
      <p:sp>
        <p:nvSpPr>
          <p:cNvPr id="6" name="ZoneTexte 7">
            <a:extLst>
              <a:ext uri="{FF2B5EF4-FFF2-40B4-BE49-F238E27FC236}">
                <a16:creationId xmlns:a16="http://schemas.microsoft.com/office/drawing/2014/main" id="{91A56DB4-BF98-917C-14AF-6E4643AADF42}"/>
              </a:ext>
            </a:extLst>
          </p:cNvPr>
          <p:cNvSpPr txBox="1"/>
          <p:nvPr/>
        </p:nvSpPr>
        <p:spPr>
          <a:xfrm>
            <a:off x="7572429" y="4994672"/>
            <a:ext cx="4101991" cy="867177"/>
          </a:xfrm>
          <a:prstGeom prst="rect">
            <a:avLst/>
          </a:prstGeom>
          <a:noFill/>
        </p:spPr>
        <p:txBody>
          <a:bodyPr wrap="square" rtlCol="0">
            <a:noAutofit/>
          </a:bodyPr>
          <a:lstStyle/>
          <a:p>
            <a:pPr algn="ctr"/>
            <a:r>
              <a:rPr lang="en-US" sz="10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en-US"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 Control Daemon Architecture</a:t>
            </a:r>
          </a:p>
        </p:txBody>
      </p:sp>
      <p:grpSp>
        <p:nvGrpSpPr>
          <p:cNvPr id="16" name="Group 15">
            <a:extLst>
              <a:ext uri="{FF2B5EF4-FFF2-40B4-BE49-F238E27FC236}">
                <a16:creationId xmlns:a16="http://schemas.microsoft.com/office/drawing/2014/main" id="{0790E25C-F7A8-F087-5325-EBE1D78A7DC7}"/>
              </a:ext>
            </a:extLst>
          </p:cNvPr>
          <p:cNvGrpSpPr/>
          <p:nvPr/>
        </p:nvGrpSpPr>
        <p:grpSpPr>
          <a:xfrm rot="20373946">
            <a:off x="2385054" y="3359681"/>
            <a:ext cx="6509120" cy="1410269"/>
            <a:chOff x="618067" y="4887412"/>
            <a:chExt cx="6509120" cy="1410269"/>
          </a:xfrm>
        </p:grpSpPr>
        <p:sp>
          <p:nvSpPr>
            <p:cNvPr id="10" name="Rectangle: Rounded Corners 9">
              <a:extLst>
                <a:ext uri="{FF2B5EF4-FFF2-40B4-BE49-F238E27FC236}">
                  <a16:creationId xmlns:a16="http://schemas.microsoft.com/office/drawing/2014/main" id="{713FF2E6-CCCB-9E59-B2D4-9AD95605C6A5}"/>
                </a:ext>
              </a:extLst>
            </p:cNvPr>
            <p:cNvSpPr/>
            <p:nvPr/>
          </p:nvSpPr>
          <p:spPr>
            <a:xfrm>
              <a:off x="618067" y="4887412"/>
              <a:ext cx="6509120" cy="1410269"/>
            </a:xfrm>
            <a:prstGeom prst="roundRect">
              <a:avLst/>
            </a:prstGeom>
            <a:solidFill>
              <a:srgbClr val="262626"/>
            </a:solidFill>
            <a:ln w="635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ZoneTexte 23">
              <a:extLst>
                <a:ext uri="{FF2B5EF4-FFF2-40B4-BE49-F238E27FC236}">
                  <a16:creationId xmlns:a16="http://schemas.microsoft.com/office/drawing/2014/main" id="{74695CE4-CF3A-479F-A1FB-AEDCBD300907}"/>
                </a:ext>
              </a:extLst>
            </p:cNvPr>
            <p:cNvSpPr txBox="1"/>
            <p:nvPr/>
          </p:nvSpPr>
          <p:spPr>
            <a:xfrm>
              <a:off x="1976817" y="5046311"/>
              <a:ext cx="3791619" cy="1077218"/>
            </a:xfrm>
            <a:prstGeom prst="rect">
              <a:avLst/>
            </a:prstGeom>
            <a:noFill/>
          </p:spPr>
          <p:txBody>
            <a:bodyPr wrap="square" rtlCol="0">
              <a:spAutoFit/>
            </a:bodyPr>
            <a:lstStyle/>
            <a:p>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Linux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est à ne </a:t>
              </a:r>
              <a:r>
                <a:rPr lang="fr-FR" sz="16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PAS</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confondre avec </a:t>
              </a:r>
              <a:r>
                <a:rPr lang="fr-FR" sz="16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Linux Virtual Server (LVS)</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qui est un outil de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load</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balancing</a:t>
              </a:r>
            </a:p>
          </p:txBody>
        </p:sp>
        <p:pic>
          <p:nvPicPr>
            <p:cNvPr id="12" name="Picture 2" descr="Warning on Microsoft Windows 11 22H2">
              <a:extLst>
                <a:ext uri="{FF2B5EF4-FFF2-40B4-BE49-F238E27FC236}">
                  <a16:creationId xmlns:a16="http://schemas.microsoft.com/office/drawing/2014/main" id="{3070710F-E8AE-2091-6D05-EAF35FB4B9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3602" y="5046311"/>
              <a:ext cx="988173" cy="98817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group of penguins&#10;&#10;Description automatically generated">
              <a:extLst>
                <a:ext uri="{FF2B5EF4-FFF2-40B4-BE49-F238E27FC236}">
                  <a16:creationId xmlns:a16="http://schemas.microsoft.com/office/drawing/2014/main" id="{C9736599-C9B4-D7A9-D565-1E511F3C98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43478" y="5014525"/>
              <a:ext cx="1064683" cy="1064683"/>
            </a:xfrm>
            <a:prstGeom prst="rect">
              <a:avLst/>
            </a:prstGeom>
          </p:spPr>
        </p:pic>
      </p:grpSp>
      <p:grpSp>
        <p:nvGrpSpPr>
          <p:cNvPr id="2" name="Group 1">
            <a:extLst>
              <a:ext uri="{FF2B5EF4-FFF2-40B4-BE49-F238E27FC236}">
                <a16:creationId xmlns:a16="http://schemas.microsoft.com/office/drawing/2014/main" id="{93E8EA77-388B-A7E7-068C-A64A1F768945}"/>
              </a:ext>
            </a:extLst>
          </p:cNvPr>
          <p:cNvGrpSpPr/>
          <p:nvPr/>
        </p:nvGrpSpPr>
        <p:grpSpPr>
          <a:xfrm rot="20473407">
            <a:off x="888206" y="3313425"/>
            <a:ext cx="1257763" cy="556932"/>
            <a:chOff x="2043236" y="5583383"/>
            <a:chExt cx="1257763" cy="556932"/>
          </a:xfrm>
        </p:grpSpPr>
        <p:sp>
          <p:nvSpPr>
            <p:cNvPr id="4" name="Rectangle: Rounded Corners 3">
              <a:extLst>
                <a:ext uri="{FF2B5EF4-FFF2-40B4-BE49-F238E27FC236}">
                  <a16:creationId xmlns:a16="http://schemas.microsoft.com/office/drawing/2014/main" id="{79C2B07B-A4A4-F31F-5A79-734BC8AA979C}"/>
                </a:ext>
              </a:extLst>
            </p:cNvPr>
            <p:cNvSpPr/>
            <p:nvPr/>
          </p:nvSpPr>
          <p:spPr>
            <a:xfrm>
              <a:off x="2043236" y="5583383"/>
              <a:ext cx="1197269" cy="556932"/>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ZoneTexte 23">
              <a:extLst>
                <a:ext uri="{FF2B5EF4-FFF2-40B4-BE49-F238E27FC236}">
                  <a16:creationId xmlns:a16="http://schemas.microsoft.com/office/drawing/2014/main" id="{03F6D7C8-BBD7-FD1E-A06C-067580BF0FC9}"/>
                </a:ext>
              </a:extLst>
            </p:cNvPr>
            <p:cNvSpPr txBox="1"/>
            <p:nvPr/>
          </p:nvSpPr>
          <p:spPr>
            <a:xfrm>
              <a:off x="2407002" y="5666986"/>
              <a:ext cx="893997" cy="400110"/>
            </a:xfrm>
            <a:prstGeom prst="rect">
              <a:avLst/>
            </a:prstGeom>
            <a:noFill/>
          </p:spPr>
          <p:txBody>
            <a:bodyPr wrap="square" rtlCol="0">
              <a:spAutoFit/>
            </a:bodyPr>
            <a:lstStyle/>
            <a:p>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1ere fois </a:t>
              </a:r>
            </a:p>
            <a:p>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sur Linux !</a:t>
              </a:r>
            </a:p>
          </p:txBody>
        </p:sp>
        <p:pic>
          <p:nvPicPr>
            <p:cNvPr id="9" name="Picture 2" descr="1st Place Medal on Microsoft Windows 11 22H2">
              <a:extLst>
                <a:ext uri="{FF2B5EF4-FFF2-40B4-BE49-F238E27FC236}">
                  <a16:creationId xmlns:a16="http://schemas.microsoft.com/office/drawing/2014/main" id="{B905477D-70C4-229B-0DDD-10AA703855E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12368" y="5717110"/>
              <a:ext cx="299861" cy="29986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72210641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6818639" y="1094556"/>
            <a:ext cx="4989550" cy="1736506"/>
          </a:xfrm>
          <a:prstGeom prst="rect">
            <a:avLst/>
          </a:prstGeom>
          <a:noFill/>
        </p:spPr>
        <p:txBody>
          <a:bodyPr wrap="square" rtlCol="0">
            <a:noAutofit/>
          </a:bodyPr>
          <a:lstStyle/>
          <a:p>
            <a:pPr algn="ct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Namespaces</a:t>
            </a: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ct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pPr algn="ct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ct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Fonctionnalité du noyau Linux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permettant à vos processus d’être séparés des autres processus tournant sur l’OS</a:t>
            </a:r>
          </a:p>
        </p:txBody>
      </p:sp>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47705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2002/08</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1</a:t>
            </a:r>
            <a:r>
              <a:rPr lang="fr-FR" sz="2500" b="1" baseline="30000" dirty="0">
                <a:solidFill>
                  <a:srgbClr val="0DD5E0"/>
                </a:solidFill>
                <a:latin typeface="Open Sans" panose="020B0606030504020204" pitchFamily="34" charset="0"/>
                <a:ea typeface="Open Sans" panose="020B0606030504020204" pitchFamily="34" charset="0"/>
                <a:cs typeface="Open Sans" panose="020B0606030504020204" pitchFamily="34" charset="0"/>
              </a:rPr>
              <a:t>er</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Linux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namespaces</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4" name="Picture 3" descr="Diagram&#10;&#10;Description automatically generated">
            <a:extLst>
              <a:ext uri="{FF2B5EF4-FFF2-40B4-BE49-F238E27FC236}">
                <a16:creationId xmlns:a16="http://schemas.microsoft.com/office/drawing/2014/main" id="{90BDCB3F-5E9C-C510-4201-632422A9C9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7637" y="1167510"/>
            <a:ext cx="4432505" cy="1736506"/>
          </a:xfrm>
          <a:prstGeom prst="rect">
            <a:avLst/>
          </a:prstGeom>
        </p:spPr>
      </p:pic>
      <p:sp>
        <p:nvSpPr>
          <p:cNvPr id="7" name="ZoneTexte 7">
            <a:extLst>
              <a:ext uri="{FF2B5EF4-FFF2-40B4-BE49-F238E27FC236}">
                <a16:creationId xmlns:a16="http://schemas.microsoft.com/office/drawing/2014/main" id="{01797623-7065-3D4A-C621-436B96AB9BAA}"/>
              </a:ext>
            </a:extLst>
          </p:cNvPr>
          <p:cNvSpPr txBox="1"/>
          <p:nvPr/>
        </p:nvSpPr>
        <p:spPr>
          <a:xfrm>
            <a:off x="2137637" y="3504364"/>
            <a:ext cx="9670552" cy="693168"/>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Ils permettent aux processus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disposer chacun de leurs propres ressources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 réseau, PID, utilisateurs,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hostname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mounts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etc.</a:t>
            </a:r>
          </a:p>
        </p:txBody>
      </p:sp>
      <p:sp>
        <p:nvSpPr>
          <p:cNvPr id="9" name="ZoneTexte 7">
            <a:extLst>
              <a:ext uri="{FF2B5EF4-FFF2-40B4-BE49-F238E27FC236}">
                <a16:creationId xmlns:a16="http://schemas.microsoft.com/office/drawing/2014/main" id="{488F5A6E-DA78-35ED-F952-1B660468BE04}"/>
              </a:ext>
            </a:extLst>
          </p:cNvPr>
          <p:cNvSpPr txBox="1"/>
          <p:nvPr/>
        </p:nvSpPr>
        <p:spPr>
          <a:xfrm>
            <a:off x="1734866" y="4524250"/>
            <a:ext cx="9670552" cy="693168"/>
          </a:xfrm>
          <a:prstGeom prst="rect">
            <a:avLst/>
          </a:prstGeom>
          <a:noFill/>
        </p:spPr>
        <p:txBody>
          <a:bodyPr wrap="square" rtlCol="0">
            <a:no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Les </a:t>
            </a:r>
            <a:r>
              <a:rPr lang="fr-FR" sz="25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namespaces</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 </a:t>
            </a:r>
            <a:r>
              <a:rPr lang="fr-FR" sz="2500" dirty="0">
                <a:solidFill>
                  <a:srgbClr val="F88224"/>
                </a:solidFill>
                <a:latin typeface="Open Sans" panose="020B0606030504020204" pitchFamily="34" charset="0"/>
                <a:ea typeface="Open Sans" panose="020B0606030504020204" pitchFamily="34" charset="0"/>
                <a:cs typeface="Open Sans" panose="020B0606030504020204" pitchFamily="34" charset="0"/>
              </a:rPr>
              <a:t>limitent ce que l’on peut voir </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Tree>
    <p:extLst>
      <p:ext uri="{BB962C8B-B14F-4D97-AF65-F5344CB8AC3E}">
        <p14:creationId xmlns:p14="http://schemas.microsoft.com/office/powerpoint/2010/main" val="14639714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with medium confidence">
            <a:extLst>
              <a:ext uri="{FF2B5EF4-FFF2-40B4-BE49-F238E27FC236}">
                <a16:creationId xmlns:a16="http://schemas.microsoft.com/office/drawing/2014/main" id="{C79489A6-EE33-0169-EDFF-A285AB41BC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5008" y="300567"/>
            <a:ext cx="8235458" cy="5356558"/>
          </a:xfrm>
          <a:prstGeom prst="rect">
            <a:avLst/>
          </a:prstGeom>
        </p:spPr>
      </p:pic>
      <p:sp>
        <p:nvSpPr>
          <p:cNvPr id="5" name="ZoneTexte 23">
            <a:extLst>
              <a:ext uri="{FF2B5EF4-FFF2-40B4-BE49-F238E27FC236}">
                <a16:creationId xmlns:a16="http://schemas.microsoft.com/office/drawing/2014/main" id="{5D64BC6D-FD5D-BD63-FED0-D21013444A00}"/>
              </a:ext>
            </a:extLst>
          </p:cNvPr>
          <p:cNvSpPr txBox="1"/>
          <p:nvPr/>
        </p:nvSpPr>
        <p:spPr>
          <a:xfrm>
            <a:off x="2695007" y="5825709"/>
            <a:ext cx="8235457" cy="584775"/>
          </a:xfrm>
          <a:prstGeom prst="rect">
            <a:avLst/>
          </a:prstGeom>
          <a:noFill/>
        </p:spPr>
        <p:txBody>
          <a:bodyPr wrap="square" rtlCol="0">
            <a:spAutoFit/>
          </a:bodyPr>
          <a:lstStyle/>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Julia Evans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zine</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 How to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make</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namespace</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4"/>
              </a:rPr>
              <a:t>https://twitter.com/b0rk/status/1230158223405146117</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p:txBody>
      </p:sp>
    </p:spTree>
    <p:extLst>
      <p:ext uri="{BB962C8B-B14F-4D97-AF65-F5344CB8AC3E}">
        <p14:creationId xmlns:p14="http://schemas.microsoft.com/office/powerpoint/2010/main" val="406376722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24">
            <a:extLst>
              <a:ext uri="{FF2B5EF4-FFF2-40B4-BE49-F238E27FC236}">
                <a16:creationId xmlns:a16="http://schemas.microsoft.com/office/drawing/2014/main" id="{2928B935-89AB-8308-85CB-891F25E7738A}"/>
              </a:ext>
            </a:extLst>
          </p:cNvPr>
          <p:cNvSpPr txBox="1"/>
          <p:nvPr/>
        </p:nvSpPr>
        <p:spPr>
          <a:xfrm>
            <a:off x="2272224" y="1143173"/>
            <a:ext cx="3923761" cy="584775"/>
          </a:xfrm>
          <a:prstGeom prst="rect">
            <a:avLst/>
          </a:prstGeom>
          <a:noFill/>
        </p:spPr>
        <p:txBody>
          <a:bodyPr wrap="square" rtlCol="0">
            <a:spAutoFit/>
          </a:bodyPr>
          <a:lstStyle/>
          <a:p>
            <a:r>
              <a:rPr lang="en-US" sz="3200" dirty="0">
                <a:solidFill>
                  <a:schemeClr val="bg1"/>
                </a:solidFill>
                <a:ea typeface="Roboto Medium" charset="0"/>
                <a:cs typeface="Roboto Medium" charset="0"/>
              </a:rPr>
              <a:t>Thomas SCHWENDER</a:t>
            </a:r>
          </a:p>
        </p:txBody>
      </p:sp>
      <p:grpSp>
        <p:nvGrpSpPr>
          <p:cNvPr id="10" name="Group 9">
            <a:extLst>
              <a:ext uri="{FF2B5EF4-FFF2-40B4-BE49-F238E27FC236}">
                <a16:creationId xmlns:a16="http://schemas.microsoft.com/office/drawing/2014/main" id="{454BCBB1-B717-8238-9D5A-A603DDBBE737}"/>
              </a:ext>
            </a:extLst>
          </p:cNvPr>
          <p:cNvGrpSpPr/>
          <p:nvPr/>
        </p:nvGrpSpPr>
        <p:grpSpPr>
          <a:xfrm>
            <a:off x="2346960" y="1981259"/>
            <a:ext cx="1546640" cy="4619"/>
            <a:chOff x="2369165" y="1852264"/>
            <a:chExt cx="1546640" cy="4619"/>
          </a:xfrm>
        </p:grpSpPr>
        <p:cxnSp>
          <p:nvCxnSpPr>
            <p:cNvPr id="11" name="Straight Connector 26">
              <a:extLst>
                <a:ext uri="{FF2B5EF4-FFF2-40B4-BE49-F238E27FC236}">
                  <a16:creationId xmlns:a16="http://schemas.microsoft.com/office/drawing/2014/main" id="{13FCC964-4A23-2C13-323B-7A3A6E69B9E7}"/>
                </a:ext>
              </a:extLst>
            </p:cNvPr>
            <p:cNvCxnSpPr/>
            <p:nvPr/>
          </p:nvCxnSpPr>
          <p:spPr>
            <a:xfrm flipH="1">
              <a:off x="2382041" y="1855777"/>
              <a:ext cx="265907"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 name="Straight Connector 25">
              <a:extLst>
                <a:ext uri="{FF2B5EF4-FFF2-40B4-BE49-F238E27FC236}">
                  <a16:creationId xmlns:a16="http://schemas.microsoft.com/office/drawing/2014/main" id="{7B8A4131-7B70-E9F0-9C4B-EE1620EA26EA}"/>
                </a:ext>
              </a:extLst>
            </p:cNvPr>
            <p:cNvCxnSpPr/>
            <p:nvPr/>
          </p:nvCxnSpPr>
          <p:spPr>
            <a:xfrm flipH="1" flipV="1">
              <a:off x="2369165" y="1852264"/>
              <a:ext cx="1546640" cy="4619"/>
            </a:xfrm>
            <a:prstGeom prst="line">
              <a:avLst/>
            </a:prstGeom>
            <a:ln>
              <a:solidFill>
                <a:schemeClr val="bg1">
                  <a:lumMod val="85000"/>
                  <a:alpha val="28000"/>
                </a:schemeClr>
              </a:solidFill>
            </a:ln>
          </p:spPr>
          <p:style>
            <a:lnRef idx="1">
              <a:schemeClr val="accent1"/>
            </a:lnRef>
            <a:fillRef idx="0">
              <a:schemeClr val="accent1"/>
            </a:fillRef>
            <a:effectRef idx="0">
              <a:schemeClr val="accent1"/>
            </a:effectRef>
            <a:fontRef idx="minor">
              <a:schemeClr val="tx1"/>
            </a:fontRef>
          </p:style>
        </p:cxnSp>
      </p:grpSp>
      <p:sp>
        <p:nvSpPr>
          <p:cNvPr id="12" name="TextBox 24">
            <a:extLst>
              <a:ext uri="{FF2B5EF4-FFF2-40B4-BE49-F238E27FC236}">
                <a16:creationId xmlns:a16="http://schemas.microsoft.com/office/drawing/2014/main" id="{F412D52E-9451-E5E5-15C7-F4B66BC76E89}"/>
              </a:ext>
            </a:extLst>
          </p:cNvPr>
          <p:cNvSpPr txBox="1"/>
          <p:nvPr/>
        </p:nvSpPr>
        <p:spPr>
          <a:xfrm>
            <a:off x="2272223" y="1642705"/>
            <a:ext cx="3923761" cy="338554"/>
          </a:xfrm>
          <a:prstGeom prst="rect">
            <a:avLst/>
          </a:prstGeom>
          <a:noFill/>
        </p:spPr>
        <p:txBody>
          <a:bodyPr wrap="square" rtlCol="0">
            <a:spAutoFit/>
          </a:bodyPr>
          <a:lstStyle/>
          <a:p>
            <a:r>
              <a:rPr lang="en-US" sz="1600"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Architecte</a:t>
            </a:r>
            <a:r>
              <a:rPr lang="en-US" sz="1600" dirty="0">
                <a:solidFill>
                  <a:srgbClr val="0DD5E0"/>
                </a:solidFill>
                <a:latin typeface="Open Sans" panose="020B0606030504020204" pitchFamily="34" charset="0"/>
                <a:ea typeface="Open Sans" panose="020B0606030504020204" pitchFamily="34" charset="0"/>
                <a:cs typeface="Open Sans" panose="020B0606030504020204" pitchFamily="34" charset="0"/>
              </a:rPr>
              <a:t> / CTO</a:t>
            </a:r>
          </a:p>
        </p:txBody>
      </p:sp>
      <p:grpSp>
        <p:nvGrpSpPr>
          <p:cNvPr id="2" name="Group 1">
            <a:extLst>
              <a:ext uri="{FF2B5EF4-FFF2-40B4-BE49-F238E27FC236}">
                <a16:creationId xmlns:a16="http://schemas.microsoft.com/office/drawing/2014/main" id="{D4245DAD-AE86-AE84-033B-26555216D1AF}"/>
              </a:ext>
            </a:extLst>
          </p:cNvPr>
          <p:cNvGrpSpPr/>
          <p:nvPr/>
        </p:nvGrpSpPr>
        <p:grpSpPr>
          <a:xfrm>
            <a:off x="7188832" y="2334910"/>
            <a:ext cx="3593270" cy="1093362"/>
            <a:chOff x="7188832" y="2334910"/>
            <a:chExt cx="3593270" cy="1093362"/>
          </a:xfrm>
        </p:grpSpPr>
        <p:pic>
          <p:nvPicPr>
            <p:cNvPr id="1028" name="Picture 4" descr="Twitter Logo PNG, Free Transparent Twitter Icon - Free Transparent PNG Logos">
              <a:extLst>
                <a:ext uri="{FF2B5EF4-FFF2-40B4-BE49-F238E27FC236}">
                  <a16:creationId xmlns:a16="http://schemas.microsoft.com/office/drawing/2014/main" id="{3880D008-A512-FA12-1E34-CD5BED070A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88832" y="2334910"/>
              <a:ext cx="497807" cy="49780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Icon&#10;&#10;Description automatically generated">
              <a:extLst>
                <a:ext uri="{FF2B5EF4-FFF2-40B4-BE49-F238E27FC236}">
                  <a16:creationId xmlns:a16="http://schemas.microsoft.com/office/drawing/2014/main" id="{185C6D8A-8100-9A3D-8C9D-83A662B36A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88832" y="2931472"/>
              <a:ext cx="507840" cy="496800"/>
            </a:xfrm>
            <a:prstGeom prst="rect">
              <a:avLst/>
            </a:prstGeom>
          </p:spPr>
        </p:pic>
        <p:sp>
          <p:nvSpPr>
            <p:cNvPr id="17" name="TextBox 23">
              <a:extLst>
                <a:ext uri="{FF2B5EF4-FFF2-40B4-BE49-F238E27FC236}">
                  <a16:creationId xmlns:a16="http://schemas.microsoft.com/office/drawing/2014/main" id="{51877E50-3667-F879-4E58-AF7E3642B6FE}"/>
                </a:ext>
              </a:extLst>
            </p:cNvPr>
            <p:cNvSpPr txBox="1"/>
            <p:nvPr/>
          </p:nvSpPr>
          <p:spPr>
            <a:xfrm>
              <a:off x="7842771" y="2408998"/>
              <a:ext cx="2198038" cy="338554"/>
            </a:xfrm>
            <a:prstGeom prst="rect">
              <a:avLst/>
            </a:prstGeom>
            <a:noFill/>
          </p:spPr>
          <p:txBody>
            <a:bodyPr wrap="none" rtlCol="0">
              <a:spAutoFit/>
            </a:bodyPr>
            <a:lstStyle/>
            <a:p>
              <a:r>
                <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@ThomasSchwender</a:t>
              </a:r>
            </a:p>
          </p:txBody>
        </p:sp>
        <p:sp>
          <p:nvSpPr>
            <p:cNvPr id="18" name="TextBox 23">
              <a:extLst>
                <a:ext uri="{FF2B5EF4-FFF2-40B4-BE49-F238E27FC236}">
                  <a16:creationId xmlns:a16="http://schemas.microsoft.com/office/drawing/2014/main" id="{12DBD01B-B532-E872-B12B-F083946E75DC}"/>
                </a:ext>
              </a:extLst>
            </p:cNvPr>
            <p:cNvSpPr txBox="1"/>
            <p:nvPr/>
          </p:nvSpPr>
          <p:spPr>
            <a:xfrm>
              <a:off x="7842771" y="3047949"/>
              <a:ext cx="2939331" cy="338554"/>
            </a:xfrm>
            <a:prstGeom prst="rect">
              <a:avLst/>
            </a:prstGeom>
            <a:noFill/>
          </p:spPr>
          <p:txBody>
            <a:bodyPr wrap="none" rtlCol="0">
              <a:spAutoFit/>
            </a:bodyPr>
            <a:lstStyle/>
            <a:p>
              <a:r>
                <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https://github.com/ardemius</a:t>
              </a:r>
            </a:p>
          </p:txBody>
        </p:sp>
      </p:grpSp>
      <p:pic>
        <p:nvPicPr>
          <p:cNvPr id="1030" name="Picture 6">
            <a:extLst>
              <a:ext uri="{FF2B5EF4-FFF2-40B4-BE49-F238E27FC236}">
                <a16:creationId xmlns:a16="http://schemas.microsoft.com/office/drawing/2014/main" id="{79975F9A-25BD-1DAB-7E81-24D6C2E9AF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59105" y="1102185"/>
            <a:ext cx="2905125" cy="66675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A person drinking from a cup&#10;&#10;Description automatically generated with medium confidence">
            <a:extLst>
              <a:ext uri="{FF2B5EF4-FFF2-40B4-BE49-F238E27FC236}">
                <a16:creationId xmlns:a16="http://schemas.microsoft.com/office/drawing/2014/main" id="{85D4B3B6-838C-759E-343A-CDFBC6F8065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46960" y="2408998"/>
            <a:ext cx="3515862" cy="3515862"/>
          </a:xfrm>
          <a:prstGeom prst="rect">
            <a:avLst/>
          </a:prstGeom>
        </p:spPr>
      </p:pic>
      <p:grpSp>
        <p:nvGrpSpPr>
          <p:cNvPr id="13" name="Group 12">
            <a:extLst>
              <a:ext uri="{FF2B5EF4-FFF2-40B4-BE49-F238E27FC236}">
                <a16:creationId xmlns:a16="http://schemas.microsoft.com/office/drawing/2014/main" id="{2ADC2354-854E-E04E-EBDF-A7D8602B5E9E}"/>
              </a:ext>
            </a:extLst>
          </p:cNvPr>
          <p:cNvGrpSpPr/>
          <p:nvPr/>
        </p:nvGrpSpPr>
        <p:grpSpPr>
          <a:xfrm>
            <a:off x="6933098" y="4045776"/>
            <a:ext cx="4069980" cy="1659337"/>
            <a:chOff x="6933098" y="4045776"/>
            <a:chExt cx="4069980" cy="1659337"/>
          </a:xfrm>
        </p:grpSpPr>
        <p:sp>
          <p:nvSpPr>
            <p:cNvPr id="3" name="TextBox 23">
              <a:extLst>
                <a:ext uri="{FF2B5EF4-FFF2-40B4-BE49-F238E27FC236}">
                  <a16:creationId xmlns:a16="http://schemas.microsoft.com/office/drawing/2014/main" id="{0044A118-34D8-C7EC-F0D0-E5A8C0260188}"/>
                </a:ext>
              </a:extLst>
            </p:cNvPr>
            <p:cNvSpPr txBox="1"/>
            <p:nvPr/>
          </p:nvSpPr>
          <p:spPr>
            <a:xfrm>
              <a:off x="6933098" y="5120338"/>
              <a:ext cx="4069980" cy="584775"/>
            </a:xfrm>
            <a:prstGeom prst="rect">
              <a:avLst/>
            </a:prstGeom>
            <a:noFill/>
          </p:spPr>
          <p:txBody>
            <a:bodyPr wrap="square" rtlCol="0">
              <a:spAutoFit/>
            </a:bodyPr>
            <a:lstStyle/>
            <a:p>
              <a:r>
                <a:rPr lang="fr-FR" sz="1600" b="0" i="0" dirty="0">
                  <a:effectLst/>
                  <a:latin typeface="gg sans"/>
                  <a:hlinkClick r:id="rId7" tooltip="https://www.devoxx.fr/2023/03/29/comment-bien-preparer-devoxx-france-2023/"/>
                </a:rPr>
                <a:t>https://www.devoxx.fr/2023/03/29/comment-bien-preparer-devoxx-france-2023/</a:t>
              </a: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8" name="Picture 7">
              <a:extLst>
                <a:ext uri="{FF2B5EF4-FFF2-40B4-BE49-F238E27FC236}">
                  <a16:creationId xmlns:a16="http://schemas.microsoft.com/office/drawing/2014/main" id="{DC26E654-8BB0-1F47-200A-ED2CD43E21B3}"/>
                </a:ext>
              </a:extLst>
            </p:cNvPr>
            <p:cNvPicPr>
              <a:picLocks noChangeAspect="1"/>
            </p:cNvPicPr>
            <p:nvPr/>
          </p:nvPicPr>
          <p:blipFill>
            <a:blip r:embed="rId8"/>
            <a:stretch>
              <a:fillRect/>
            </a:stretch>
          </p:blipFill>
          <p:spPr>
            <a:xfrm>
              <a:off x="7008903" y="4045776"/>
              <a:ext cx="3605527" cy="945798"/>
            </a:xfrm>
            <a:prstGeom prst="rect">
              <a:avLst/>
            </a:prstGeom>
          </p:spPr>
        </p:pic>
      </p:grpSp>
      <p:pic>
        <p:nvPicPr>
          <p:cNvPr id="15" name="Picture 14" descr="Icon&#10;&#10;Description automatically generated with medium confidence">
            <a:extLst>
              <a:ext uri="{FF2B5EF4-FFF2-40B4-BE49-F238E27FC236}">
                <a16:creationId xmlns:a16="http://schemas.microsoft.com/office/drawing/2014/main" id="{364D4854-A48B-F408-33EA-84DFA46E0CE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919776" y="1050371"/>
            <a:ext cx="912710" cy="473010"/>
          </a:xfrm>
          <a:prstGeom prst="rect">
            <a:avLst/>
          </a:prstGeom>
        </p:spPr>
      </p:pic>
    </p:spTree>
    <p:extLst>
      <p:ext uri="{BB962C8B-B14F-4D97-AF65-F5344CB8AC3E}">
        <p14:creationId xmlns:p14="http://schemas.microsoft.com/office/powerpoint/2010/main" val="42660560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with medium confidence">
            <a:extLst>
              <a:ext uri="{FF2B5EF4-FFF2-40B4-BE49-F238E27FC236}">
                <a16:creationId xmlns:a16="http://schemas.microsoft.com/office/drawing/2014/main" id="{C79489A6-EE33-0169-EDFF-A285AB41BC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5008" y="300567"/>
            <a:ext cx="8235458" cy="5356558"/>
          </a:xfrm>
          <a:prstGeom prst="rect">
            <a:avLst/>
          </a:prstGeom>
        </p:spPr>
      </p:pic>
      <p:sp>
        <p:nvSpPr>
          <p:cNvPr id="5" name="ZoneTexte 23">
            <a:extLst>
              <a:ext uri="{FF2B5EF4-FFF2-40B4-BE49-F238E27FC236}">
                <a16:creationId xmlns:a16="http://schemas.microsoft.com/office/drawing/2014/main" id="{5D64BC6D-FD5D-BD63-FED0-D21013444A00}"/>
              </a:ext>
            </a:extLst>
          </p:cNvPr>
          <p:cNvSpPr txBox="1"/>
          <p:nvPr/>
        </p:nvSpPr>
        <p:spPr>
          <a:xfrm>
            <a:off x="2695007" y="5825709"/>
            <a:ext cx="8235457" cy="584775"/>
          </a:xfrm>
          <a:prstGeom prst="rect">
            <a:avLst/>
          </a:prstGeom>
          <a:noFill/>
        </p:spPr>
        <p:txBody>
          <a:bodyPr wrap="square" rtlCol="0">
            <a:spAutoFit/>
          </a:bodyPr>
          <a:lstStyle/>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Julia Evans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zine</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 How to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make</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namespace</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4"/>
              </a:rPr>
              <a:t>https://twitter.com/b0rk/status/1230158223405146117</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p:txBody>
      </p:sp>
      <p:grpSp>
        <p:nvGrpSpPr>
          <p:cNvPr id="2" name="Group 1">
            <a:extLst>
              <a:ext uri="{FF2B5EF4-FFF2-40B4-BE49-F238E27FC236}">
                <a16:creationId xmlns:a16="http://schemas.microsoft.com/office/drawing/2014/main" id="{64DE3C35-32BE-8863-DBDB-BF3847BE2E7B}"/>
              </a:ext>
            </a:extLst>
          </p:cNvPr>
          <p:cNvGrpSpPr/>
          <p:nvPr/>
        </p:nvGrpSpPr>
        <p:grpSpPr>
          <a:xfrm>
            <a:off x="5228297" y="2576908"/>
            <a:ext cx="2181412" cy="1291166"/>
            <a:chOff x="5540187" y="2379133"/>
            <a:chExt cx="2181412" cy="1291166"/>
          </a:xfrm>
        </p:grpSpPr>
        <p:sp>
          <p:nvSpPr>
            <p:cNvPr id="10" name="Rectangle: Rounded Corners 9">
              <a:extLst>
                <a:ext uri="{FF2B5EF4-FFF2-40B4-BE49-F238E27FC236}">
                  <a16:creationId xmlns:a16="http://schemas.microsoft.com/office/drawing/2014/main" id="{3B13528B-C96A-EA83-C314-2D6E8C69B5EB}"/>
                </a:ext>
              </a:extLst>
            </p:cNvPr>
            <p:cNvSpPr/>
            <p:nvPr/>
          </p:nvSpPr>
          <p:spPr>
            <a:xfrm>
              <a:off x="5540187" y="2379133"/>
              <a:ext cx="2181412" cy="1291166"/>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ZoneTexte 23">
              <a:extLst>
                <a:ext uri="{FF2B5EF4-FFF2-40B4-BE49-F238E27FC236}">
                  <a16:creationId xmlns:a16="http://schemas.microsoft.com/office/drawing/2014/main" id="{651BF28F-07DC-65EB-0CB8-61E1BE24786B}"/>
                </a:ext>
              </a:extLst>
            </p:cNvPr>
            <p:cNvSpPr txBox="1"/>
            <p:nvPr/>
          </p:nvSpPr>
          <p:spPr>
            <a:xfrm>
              <a:off x="5540188" y="2494509"/>
              <a:ext cx="2181411" cy="1077218"/>
            </a:xfrm>
            <a:prstGeom prst="rect">
              <a:avLst/>
            </a:prstGeom>
            <a:noFill/>
          </p:spPr>
          <p:txBody>
            <a:bodyPr wrap="square" rtlCol="0">
              <a:spAutoFit/>
            </a:bodyPr>
            <a:lstStyle/>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Notez le nom de la commande : </a:t>
              </a:r>
            </a:p>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b="1" i="1" dirty="0">
                  <a:solidFill>
                    <a:schemeClr val="bg1"/>
                  </a:solidFill>
                  <a:latin typeface="Open Sans" panose="020B0606030504020204" pitchFamily="34" charset="0"/>
                  <a:ea typeface="Open Sans" panose="020B0606030504020204" pitchFamily="34" charset="0"/>
                  <a:cs typeface="Open Sans" panose="020B0606030504020204" pitchFamily="34" charset="0"/>
                </a:rPr>
                <a:t>tu ne partageras point </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grpSp>
      <p:sp>
        <p:nvSpPr>
          <p:cNvPr id="13" name="Arrow: Right 12">
            <a:extLst>
              <a:ext uri="{FF2B5EF4-FFF2-40B4-BE49-F238E27FC236}">
                <a16:creationId xmlns:a16="http://schemas.microsoft.com/office/drawing/2014/main" id="{BBEE9FD6-4684-C3E8-C00B-3D2EA947507D}"/>
              </a:ext>
            </a:extLst>
          </p:cNvPr>
          <p:cNvSpPr/>
          <p:nvPr/>
        </p:nvSpPr>
        <p:spPr>
          <a:xfrm rot="20270001">
            <a:off x="7442266" y="2395998"/>
            <a:ext cx="815286" cy="333577"/>
          </a:xfrm>
          <a:prstGeom prst="rightArrow">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Arrow: Right 14">
            <a:extLst>
              <a:ext uri="{FF2B5EF4-FFF2-40B4-BE49-F238E27FC236}">
                <a16:creationId xmlns:a16="http://schemas.microsoft.com/office/drawing/2014/main" id="{43230AD0-12CA-EA27-49BD-85E503CF1178}"/>
              </a:ext>
            </a:extLst>
          </p:cNvPr>
          <p:cNvSpPr/>
          <p:nvPr/>
        </p:nvSpPr>
        <p:spPr>
          <a:xfrm rot="794187">
            <a:off x="7530497" y="3601951"/>
            <a:ext cx="815286" cy="333577"/>
          </a:xfrm>
          <a:prstGeom prst="rightArrow">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57715718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2137637" y="1192961"/>
            <a:ext cx="4989550" cy="915239"/>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Le 1er type de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namespaces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à avoir été ajouté au noyau Linux, en version 2.4.19, sont les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mount</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namespaces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le 2002/08/03.</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47705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2002/08/03</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mount</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namespaces</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 name="Picture 2" descr="Text&#10;&#10;Description automatically generated with medium confidence">
            <a:extLst>
              <a:ext uri="{FF2B5EF4-FFF2-40B4-BE49-F238E27FC236}">
                <a16:creationId xmlns:a16="http://schemas.microsoft.com/office/drawing/2014/main" id="{74F0478E-98F3-C4B1-7910-1AF0C223D5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3155" y="1192961"/>
            <a:ext cx="4465034" cy="2892198"/>
          </a:xfrm>
          <a:prstGeom prst="rect">
            <a:avLst/>
          </a:prstGeom>
        </p:spPr>
      </p:pic>
      <p:sp>
        <p:nvSpPr>
          <p:cNvPr id="4" name="ZoneTexte 7">
            <a:extLst>
              <a:ext uri="{FF2B5EF4-FFF2-40B4-BE49-F238E27FC236}">
                <a16:creationId xmlns:a16="http://schemas.microsoft.com/office/drawing/2014/main" id="{52B6EF9D-8CE2-2683-DD66-B8789ABC770D}"/>
              </a:ext>
            </a:extLst>
          </p:cNvPr>
          <p:cNvSpPr txBox="1"/>
          <p:nvPr/>
        </p:nvSpPr>
        <p:spPr>
          <a:xfrm>
            <a:off x="7343155" y="4199707"/>
            <a:ext cx="4465034" cy="668377"/>
          </a:xfrm>
          <a:prstGeom prst="rect">
            <a:avLst/>
          </a:prstGeom>
          <a:noFill/>
        </p:spPr>
        <p:txBody>
          <a:bodyPr wrap="square" rtlCol="0">
            <a:noAutofit/>
          </a:bodyPr>
          <a:lstStyle/>
          <a:p>
            <a:pPr algn="ct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Jérôme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Petazzoni</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(Docker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Inc</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en 2015)</a:t>
            </a:r>
          </a:p>
          <a:p>
            <a:pPr algn="ct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DockerCon</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2015</a:t>
            </a: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2" descr="1st Place Medal on Microsoft Windows 11 22H2">
            <a:extLst>
              <a:ext uri="{FF2B5EF4-FFF2-40B4-BE49-F238E27FC236}">
                <a16:creationId xmlns:a16="http://schemas.microsoft.com/office/drawing/2014/main" id="{A46D9256-A755-EB82-A58C-FCC10351E9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20842" y="1413613"/>
            <a:ext cx="299861" cy="299861"/>
          </a:xfrm>
          <a:prstGeom prst="rect">
            <a:avLst/>
          </a:prstGeom>
          <a:noFill/>
          <a:extLst>
            <a:ext uri="{909E8E84-426E-40DD-AFC4-6F175D3DCCD1}">
              <a14:hiddenFill xmlns:a14="http://schemas.microsoft.com/office/drawing/2010/main">
                <a:solidFill>
                  <a:srgbClr val="FFFFFF"/>
                </a:solidFill>
              </a14:hiddenFill>
            </a:ext>
          </a:extLst>
        </p:spPr>
      </p:pic>
      <p:sp>
        <p:nvSpPr>
          <p:cNvPr id="6" name="ZoneTexte 7">
            <a:extLst>
              <a:ext uri="{FF2B5EF4-FFF2-40B4-BE49-F238E27FC236}">
                <a16:creationId xmlns:a16="http://schemas.microsoft.com/office/drawing/2014/main" id="{9AE2411F-0328-7A5E-49F1-3086828BF720}"/>
              </a:ext>
            </a:extLst>
          </p:cNvPr>
          <p:cNvSpPr txBox="1"/>
          <p:nvPr/>
        </p:nvSpPr>
        <p:spPr>
          <a:xfrm>
            <a:off x="2137637" y="2361361"/>
            <a:ext cx="4989550" cy="3048839"/>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Leur but ? </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Isoler les points de montage du système de fichiers entre les différents processus</a:t>
            </a:r>
          </a:p>
          <a:p>
            <a:pPr marL="285750" indent="-285750">
              <a:buFont typeface="Wingdings" panose="05000000000000000000" pitchFamily="2" charset="2"/>
              <a:buChar char="à"/>
            </a:pP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Cela permet à chaque processus de disposer de son propre point de montage racine, et donc d’isoler les systèmes de fichiers et les processus entre eux (essentiel pour la conteneurisation)</a:t>
            </a: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651584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2010635" y="1192961"/>
            <a:ext cx="4932032" cy="915239"/>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Borg est l'</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orchestrateur de conteneurs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(container cluster management system) utilisé en interne par Google.</a:t>
            </a:r>
          </a:p>
        </p:txBody>
      </p:sp>
      <p:sp>
        <p:nvSpPr>
          <p:cNvPr id="15" name="ZoneTexte 16">
            <a:extLst>
              <a:ext uri="{FF2B5EF4-FFF2-40B4-BE49-F238E27FC236}">
                <a16:creationId xmlns:a16="http://schemas.microsoft.com/office/drawing/2014/main" id="{AF140616-267E-C9BE-E1FB-9E088EC2B08E}"/>
              </a:ext>
            </a:extLst>
          </p:cNvPr>
          <p:cNvSpPr txBox="1"/>
          <p:nvPr/>
        </p:nvSpPr>
        <p:spPr>
          <a:xfrm>
            <a:off x="2010635" y="310244"/>
            <a:ext cx="9774113" cy="47705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2003</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Google présente Borg</a:t>
            </a:r>
          </a:p>
        </p:txBody>
      </p:sp>
      <p:pic>
        <p:nvPicPr>
          <p:cNvPr id="7" name="Picture 6" descr="Diagram&#10;&#10;Description automatically generated">
            <a:extLst>
              <a:ext uri="{FF2B5EF4-FFF2-40B4-BE49-F238E27FC236}">
                <a16:creationId xmlns:a16="http://schemas.microsoft.com/office/drawing/2014/main" id="{C32B67EF-42EA-4E17-A2DD-DD54F1807B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6848" y="1192961"/>
            <a:ext cx="4667901" cy="4105848"/>
          </a:xfrm>
          <a:prstGeom prst="rect">
            <a:avLst/>
          </a:prstGeom>
        </p:spPr>
      </p:pic>
      <p:sp>
        <p:nvSpPr>
          <p:cNvPr id="9" name="ZoneTexte 7">
            <a:extLst>
              <a:ext uri="{FF2B5EF4-FFF2-40B4-BE49-F238E27FC236}">
                <a16:creationId xmlns:a16="http://schemas.microsoft.com/office/drawing/2014/main" id="{AEF1DA69-CFB7-2D55-EE7F-DD4695142EF5}"/>
              </a:ext>
            </a:extLst>
          </p:cNvPr>
          <p:cNvSpPr txBox="1"/>
          <p:nvPr/>
        </p:nvSpPr>
        <p:spPr>
          <a:xfrm>
            <a:off x="1965659" y="2346740"/>
            <a:ext cx="4932032" cy="1928927"/>
          </a:xfrm>
          <a:prstGeom prst="rect">
            <a:avLst/>
          </a:prstGeom>
          <a:noFill/>
        </p:spPr>
        <p:txBody>
          <a:bodyPr wrap="square" rtlCol="0">
            <a:noAutofit/>
          </a:bodyPr>
          <a:lstStyle/>
          <a:p>
            <a:pPr marL="285750" indent="-285750">
              <a:buFont typeface="Wingdings" panose="05000000000000000000" pitchFamily="2" charset="2"/>
              <a:buChar char="à"/>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B</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asé sur les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mécanismes d’isolation déjà présents sur Linux</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à"/>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Pouvait exécuter des milliers de jobs, en provenance de milliers d’applications, au travers d’un grand nombre de clusters chacun composé de dizaines de milliers de machines…​</a:t>
            </a:r>
          </a:p>
        </p:txBody>
      </p:sp>
      <p:grpSp>
        <p:nvGrpSpPr>
          <p:cNvPr id="14" name="Group 13">
            <a:extLst>
              <a:ext uri="{FF2B5EF4-FFF2-40B4-BE49-F238E27FC236}">
                <a16:creationId xmlns:a16="http://schemas.microsoft.com/office/drawing/2014/main" id="{01AA74F8-904A-35BC-850B-8F7DDD3038B9}"/>
              </a:ext>
            </a:extLst>
          </p:cNvPr>
          <p:cNvGrpSpPr/>
          <p:nvPr/>
        </p:nvGrpSpPr>
        <p:grpSpPr>
          <a:xfrm>
            <a:off x="1965659" y="4593674"/>
            <a:ext cx="4683654" cy="1011259"/>
            <a:chOff x="1965659" y="4593674"/>
            <a:chExt cx="4683654" cy="1011259"/>
          </a:xfrm>
        </p:grpSpPr>
        <p:sp>
          <p:nvSpPr>
            <p:cNvPr id="11" name="Rectangle: Rounded Corners 10">
              <a:extLst>
                <a:ext uri="{FF2B5EF4-FFF2-40B4-BE49-F238E27FC236}">
                  <a16:creationId xmlns:a16="http://schemas.microsoft.com/office/drawing/2014/main" id="{48A26402-61C6-45F5-B209-6CC739D5FDFA}"/>
                </a:ext>
              </a:extLst>
            </p:cNvPr>
            <p:cNvSpPr/>
            <p:nvPr/>
          </p:nvSpPr>
          <p:spPr>
            <a:xfrm>
              <a:off x="1965659" y="4593674"/>
              <a:ext cx="4667901" cy="1011259"/>
            </a:xfrm>
            <a:prstGeom prst="roundRect">
              <a:avLst/>
            </a:prstGeom>
            <a:solidFill>
              <a:srgbClr val="262626"/>
            </a:solidFill>
            <a:ln w="635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ZoneTexte 23">
              <a:extLst>
                <a:ext uri="{FF2B5EF4-FFF2-40B4-BE49-F238E27FC236}">
                  <a16:creationId xmlns:a16="http://schemas.microsoft.com/office/drawing/2014/main" id="{607E3C63-ADF7-3015-EAC2-54CA5FD644A4}"/>
                </a:ext>
              </a:extLst>
            </p:cNvPr>
            <p:cNvSpPr txBox="1"/>
            <p:nvPr/>
          </p:nvSpPr>
          <p:spPr>
            <a:xfrm>
              <a:off x="2857694" y="4695260"/>
              <a:ext cx="3791619" cy="830997"/>
            </a:xfrm>
            <a:prstGeom prst="rect">
              <a:avLst/>
            </a:prstGeom>
            <a:noFill/>
          </p:spPr>
          <p:txBody>
            <a:bodyPr wrap="square" rtlCol="0">
              <a:sp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Borg est toujours utilisé aujourd’hui dans les datacenters de Google (et PAS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Kubernetes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pic>
          <p:nvPicPr>
            <p:cNvPr id="5122" name="Picture 2" descr="Information on Microsoft Windows 11 22H2">
              <a:extLst>
                <a:ext uri="{FF2B5EF4-FFF2-40B4-BE49-F238E27FC236}">
                  <a16:creationId xmlns:a16="http://schemas.microsoft.com/office/drawing/2014/main" id="{660A6E88-AEEE-1AA7-B99F-B92614954B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50727" y="4746062"/>
              <a:ext cx="690033" cy="69003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11506638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2010635" y="1192961"/>
            <a:ext cx="4932032" cy="915239"/>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La 1ere beta publique des Solaris Containers a été publiée pour Solaris 10 en 2004.</a:t>
            </a:r>
          </a:p>
        </p:txBody>
      </p:sp>
      <p:sp>
        <p:nvSpPr>
          <p:cNvPr id="15" name="ZoneTexte 16">
            <a:extLst>
              <a:ext uri="{FF2B5EF4-FFF2-40B4-BE49-F238E27FC236}">
                <a16:creationId xmlns:a16="http://schemas.microsoft.com/office/drawing/2014/main" id="{AF140616-267E-C9BE-E1FB-9E088EC2B08E}"/>
              </a:ext>
            </a:extLst>
          </p:cNvPr>
          <p:cNvSpPr txBox="1"/>
          <p:nvPr/>
        </p:nvSpPr>
        <p:spPr>
          <a:xfrm>
            <a:off x="2010635" y="310244"/>
            <a:ext cx="9774113" cy="47705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2004</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Solaris Containers</a:t>
            </a:r>
          </a:p>
        </p:txBody>
      </p:sp>
      <p:sp>
        <p:nvSpPr>
          <p:cNvPr id="9" name="ZoneTexte 7">
            <a:extLst>
              <a:ext uri="{FF2B5EF4-FFF2-40B4-BE49-F238E27FC236}">
                <a16:creationId xmlns:a16="http://schemas.microsoft.com/office/drawing/2014/main" id="{AEF1DA69-CFB7-2D55-EE7F-DD4695142EF5}"/>
              </a:ext>
            </a:extLst>
          </p:cNvPr>
          <p:cNvSpPr txBox="1"/>
          <p:nvPr/>
        </p:nvSpPr>
        <p:spPr>
          <a:xfrm>
            <a:off x="1965659" y="2346740"/>
            <a:ext cx="4932032" cy="3503727"/>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Ces Solaris Containers combinent : </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a:p>
            <a:pPr marL="285750" indent="-285750">
              <a:buFont typeface="Wingdings" panose="05000000000000000000" pitchFamily="2" charset="2"/>
              <a:buChar char="à"/>
            </a:pP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contrôle des ressources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du système</a:t>
            </a: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p>
          <a:p>
            <a:pPr marL="285750" indent="-285750">
              <a:buFont typeface="Wingdings" panose="05000000000000000000" pitchFamily="2" charset="2"/>
              <a:buChar char="à"/>
            </a:pP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définition de frontières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à l’aide du concept de zones, appelées «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Solaris Zones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a:t>
            </a:r>
          </a:p>
          <a:p>
            <a:pPr marL="285750" indent="-285750">
              <a:buFont typeface="Wingdings" panose="05000000000000000000" pitchFamily="2" charset="2"/>
              <a:buChar char="à"/>
            </a:pP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Ces zones agissent comme autant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serveurs virtuels totalement isolés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au sein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d’une seule instance d’OS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 name="Picture 2" descr="Diagram&#10;&#10;Description automatically generated">
            <a:extLst>
              <a:ext uri="{FF2B5EF4-FFF2-40B4-BE49-F238E27FC236}">
                <a16:creationId xmlns:a16="http://schemas.microsoft.com/office/drawing/2014/main" id="{C7E36199-D21E-5ADD-9DEB-5427FF8365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3263" y="1192961"/>
            <a:ext cx="4375229" cy="3867677"/>
          </a:xfrm>
          <a:prstGeom prst="rect">
            <a:avLst/>
          </a:prstGeom>
        </p:spPr>
      </p:pic>
    </p:spTree>
    <p:extLst>
      <p:ext uri="{BB962C8B-B14F-4D97-AF65-F5344CB8AC3E}">
        <p14:creationId xmlns:p14="http://schemas.microsoft.com/office/powerpoint/2010/main" val="24867929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7404347" y="1025526"/>
            <a:ext cx="4266285" cy="2784474"/>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Tout comme Linux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OpenVZ</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propose des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capacités de virtualisation de l’OS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pour Linux.</a:t>
            </a: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Regardez le schéma, vous retrouvez le même concept de « Virtual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Private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Server » que pour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 )</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Et tout comme Linux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ces fonctionnalités sont obtenues en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patchant le noyau Linux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15" name="ZoneTexte 16">
            <a:extLst>
              <a:ext uri="{FF2B5EF4-FFF2-40B4-BE49-F238E27FC236}">
                <a16:creationId xmlns:a16="http://schemas.microsoft.com/office/drawing/2014/main" id="{AF140616-267E-C9BE-E1FB-9E088EC2B08E}"/>
              </a:ext>
            </a:extLst>
          </p:cNvPr>
          <p:cNvSpPr txBox="1"/>
          <p:nvPr/>
        </p:nvSpPr>
        <p:spPr>
          <a:xfrm>
            <a:off x="2010635" y="310244"/>
            <a:ext cx="9774113" cy="47705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2005</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OpenVZ</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4" name="Picture 3" descr="Graphical user interface&#10;&#10;Description automatically generated">
            <a:extLst>
              <a:ext uri="{FF2B5EF4-FFF2-40B4-BE49-F238E27FC236}">
                <a16:creationId xmlns:a16="http://schemas.microsoft.com/office/drawing/2014/main" id="{90ED52EE-AF80-D520-FD3A-541B25ACE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0635" y="1025526"/>
            <a:ext cx="5096018" cy="3192793"/>
          </a:xfrm>
          <a:prstGeom prst="rect">
            <a:avLst/>
          </a:prstGeom>
        </p:spPr>
      </p:pic>
      <p:grpSp>
        <p:nvGrpSpPr>
          <p:cNvPr id="18" name="Group 17">
            <a:extLst>
              <a:ext uri="{FF2B5EF4-FFF2-40B4-BE49-F238E27FC236}">
                <a16:creationId xmlns:a16="http://schemas.microsoft.com/office/drawing/2014/main" id="{ABE92C2D-071E-9E6F-3954-6D63DB5FCFE9}"/>
              </a:ext>
            </a:extLst>
          </p:cNvPr>
          <p:cNvGrpSpPr/>
          <p:nvPr/>
        </p:nvGrpSpPr>
        <p:grpSpPr>
          <a:xfrm>
            <a:off x="401053" y="1304431"/>
            <a:ext cx="2656181" cy="1685789"/>
            <a:chOff x="401053" y="1304431"/>
            <a:chExt cx="2656181" cy="1685789"/>
          </a:xfrm>
        </p:grpSpPr>
        <p:grpSp>
          <p:nvGrpSpPr>
            <p:cNvPr id="13" name="Group 12">
              <a:extLst>
                <a:ext uri="{FF2B5EF4-FFF2-40B4-BE49-F238E27FC236}">
                  <a16:creationId xmlns:a16="http://schemas.microsoft.com/office/drawing/2014/main" id="{F2D325C0-BA18-EB59-16E5-61D508313FC2}"/>
                </a:ext>
              </a:extLst>
            </p:cNvPr>
            <p:cNvGrpSpPr/>
            <p:nvPr/>
          </p:nvGrpSpPr>
          <p:grpSpPr>
            <a:xfrm rot="20561034">
              <a:off x="401053" y="1304431"/>
              <a:ext cx="2459346" cy="556932"/>
              <a:chOff x="8406063" y="4400557"/>
              <a:chExt cx="2459346" cy="556932"/>
            </a:xfrm>
          </p:grpSpPr>
          <p:sp>
            <p:nvSpPr>
              <p:cNvPr id="6" name="Rectangle: Rounded Corners 5">
                <a:extLst>
                  <a:ext uri="{FF2B5EF4-FFF2-40B4-BE49-F238E27FC236}">
                    <a16:creationId xmlns:a16="http://schemas.microsoft.com/office/drawing/2014/main" id="{C48428F1-DAC5-BAE7-FA37-24C800FE1EB1}"/>
                  </a:ext>
                </a:extLst>
              </p:cNvPr>
              <p:cNvSpPr/>
              <p:nvPr/>
            </p:nvSpPr>
            <p:spPr>
              <a:xfrm>
                <a:off x="8406063" y="4400557"/>
                <a:ext cx="2459346" cy="556932"/>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ZoneTexte 23">
                <a:extLst>
                  <a:ext uri="{FF2B5EF4-FFF2-40B4-BE49-F238E27FC236}">
                    <a16:creationId xmlns:a16="http://schemas.microsoft.com/office/drawing/2014/main" id="{532AE915-CCB7-8804-CC9D-BDFB43F99CAE}"/>
                  </a:ext>
                </a:extLst>
              </p:cNvPr>
              <p:cNvSpPr txBox="1"/>
              <p:nvPr/>
            </p:nvSpPr>
            <p:spPr>
              <a:xfrm>
                <a:off x="8796486" y="4478968"/>
                <a:ext cx="1975280" cy="400110"/>
              </a:xfrm>
              <a:prstGeom prst="rect">
                <a:avLst/>
              </a:prstGeom>
              <a:noFill/>
            </p:spPr>
            <p:txBody>
              <a:bodyPr wrap="square" rtlCol="0">
                <a:spAutoFit/>
              </a:bodyPr>
              <a:lstStyle/>
              <a:p>
                <a:pPr algn="ct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Virtual </a:t>
                </a:r>
                <a:r>
                  <a:rPr lang="fr-FR" sz="10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Private</a:t>
                </a: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Server » </a:t>
                </a:r>
              </a:p>
              <a:p>
                <a:pPr algn="ct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Comme pour Linux </a:t>
                </a:r>
                <a:r>
                  <a:rPr lang="fr-FR" sz="10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endPar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2" name="Picture 2" descr="Information on Microsoft Windows 11 22H2">
                <a:extLst>
                  <a:ext uri="{FF2B5EF4-FFF2-40B4-BE49-F238E27FC236}">
                    <a16:creationId xmlns:a16="http://schemas.microsoft.com/office/drawing/2014/main" id="{399D478C-5E8C-6899-19E2-384521AFA2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45911" y="4522091"/>
                <a:ext cx="313863" cy="313863"/>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Oval 13">
              <a:extLst>
                <a:ext uri="{FF2B5EF4-FFF2-40B4-BE49-F238E27FC236}">
                  <a16:creationId xmlns:a16="http://schemas.microsoft.com/office/drawing/2014/main" id="{B66BA964-41DF-6F4C-CA5A-BD8A6C309C40}"/>
                </a:ext>
              </a:extLst>
            </p:cNvPr>
            <p:cNvSpPr/>
            <p:nvPr/>
          </p:nvSpPr>
          <p:spPr>
            <a:xfrm>
              <a:off x="2733490" y="1813301"/>
              <a:ext cx="323744" cy="11769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Arrow: Right 15">
              <a:extLst>
                <a:ext uri="{FF2B5EF4-FFF2-40B4-BE49-F238E27FC236}">
                  <a16:creationId xmlns:a16="http://schemas.microsoft.com/office/drawing/2014/main" id="{36E0A3F0-1EF8-804E-4DC1-3BB81937459F}"/>
                </a:ext>
              </a:extLst>
            </p:cNvPr>
            <p:cNvSpPr/>
            <p:nvPr/>
          </p:nvSpPr>
          <p:spPr>
            <a:xfrm rot="2064183">
              <a:off x="1926244" y="1963789"/>
              <a:ext cx="815286" cy="333577"/>
            </a:xfrm>
            <a:prstGeom prst="rightArrow">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7" name="ZoneTexte 7">
            <a:extLst>
              <a:ext uri="{FF2B5EF4-FFF2-40B4-BE49-F238E27FC236}">
                <a16:creationId xmlns:a16="http://schemas.microsoft.com/office/drawing/2014/main" id="{21FECB0D-C06D-727C-1C21-20726FF3E026}"/>
              </a:ext>
            </a:extLst>
          </p:cNvPr>
          <p:cNvSpPr txBox="1"/>
          <p:nvPr/>
        </p:nvSpPr>
        <p:spPr>
          <a:xfrm>
            <a:off x="2010635" y="4411986"/>
            <a:ext cx="9427114" cy="1795085"/>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OpenVZ</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permet à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1 serveur physique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d’exécuter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multiples instances de systèmes d’exploitation isolés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(des distributions Linux), les Virtual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Private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Server du schéma (ou environnements virtuels)</a:t>
            </a:r>
          </a:p>
        </p:txBody>
      </p:sp>
    </p:spTree>
    <p:extLst>
      <p:ext uri="{BB962C8B-B14F-4D97-AF65-F5344CB8AC3E}">
        <p14:creationId xmlns:p14="http://schemas.microsoft.com/office/powerpoint/2010/main" val="418136604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7404347" y="1025526"/>
            <a:ext cx="4266285" cy="2784474"/>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Tout comme Linux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OpenVZ</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propose des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capacités de virtualisation de l’OS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pour Linux.</a:t>
            </a: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Regardez le schéma, vous retrouvez le même concept de « Virtual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Private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Server » que pour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 )</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Et tout comme Linux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ces fonctionnalités sont obtenues en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patchant le noyau Linux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15" name="ZoneTexte 16">
            <a:extLst>
              <a:ext uri="{FF2B5EF4-FFF2-40B4-BE49-F238E27FC236}">
                <a16:creationId xmlns:a16="http://schemas.microsoft.com/office/drawing/2014/main" id="{AF140616-267E-C9BE-E1FB-9E088EC2B08E}"/>
              </a:ext>
            </a:extLst>
          </p:cNvPr>
          <p:cNvSpPr txBox="1"/>
          <p:nvPr/>
        </p:nvSpPr>
        <p:spPr>
          <a:xfrm>
            <a:off x="2010635" y="310244"/>
            <a:ext cx="9774113" cy="47705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2005</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OpenVZ</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(Open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Virtuozzo</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a:t>
            </a:r>
          </a:p>
        </p:txBody>
      </p:sp>
      <p:pic>
        <p:nvPicPr>
          <p:cNvPr id="4" name="Picture 3" descr="Graphical user interface&#10;&#10;Description automatically generated">
            <a:extLst>
              <a:ext uri="{FF2B5EF4-FFF2-40B4-BE49-F238E27FC236}">
                <a16:creationId xmlns:a16="http://schemas.microsoft.com/office/drawing/2014/main" id="{90ED52EE-AF80-D520-FD3A-541B25ACE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0635" y="1025526"/>
            <a:ext cx="5096018" cy="3192793"/>
          </a:xfrm>
          <a:prstGeom prst="rect">
            <a:avLst/>
          </a:prstGeom>
        </p:spPr>
      </p:pic>
      <p:grpSp>
        <p:nvGrpSpPr>
          <p:cNvPr id="18" name="Group 17">
            <a:extLst>
              <a:ext uri="{FF2B5EF4-FFF2-40B4-BE49-F238E27FC236}">
                <a16:creationId xmlns:a16="http://schemas.microsoft.com/office/drawing/2014/main" id="{ABE92C2D-071E-9E6F-3954-6D63DB5FCFE9}"/>
              </a:ext>
            </a:extLst>
          </p:cNvPr>
          <p:cNvGrpSpPr/>
          <p:nvPr/>
        </p:nvGrpSpPr>
        <p:grpSpPr>
          <a:xfrm>
            <a:off x="401053" y="1304431"/>
            <a:ext cx="2656181" cy="1685789"/>
            <a:chOff x="401053" y="1304431"/>
            <a:chExt cx="2656181" cy="1685789"/>
          </a:xfrm>
        </p:grpSpPr>
        <p:grpSp>
          <p:nvGrpSpPr>
            <p:cNvPr id="13" name="Group 12">
              <a:extLst>
                <a:ext uri="{FF2B5EF4-FFF2-40B4-BE49-F238E27FC236}">
                  <a16:creationId xmlns:a16="http://schemas.microsoft.com/office/drawing/2014/main" id="{F2D325C0-BA18-EB59-16E5-61D508313FC2}"/>
                </a:ext>
              </a:extLst>
            </p:cNvPr>
            <p:cNvGrpSpPr/>
            <p:nvPr/>
          </p:nvGrpSpPr>
          <p:grpSpPr>
            <a:xfrm rot="20561034">
              <a:off x="401053" y="1304431"/>
              <a:ext cx="2459346" cy="556932"/>
              <a:chOff x="8406063" y="4400557"/>
              <a:chExt cx="2459346" cy="556932"/>
            </a:xfrm>
          </p:grpSpPr>
          <p:sp>
            <p:nvSpPr>
              <p:cNvPr id="6" name="Rectangle: Rounded Corners 5">
                <a:extLst>
                  <a:ext uri="{FF2B5EF4-FFF2-40B4-BE49-F238E27FC236}">
                    <a16:creationId xmlns:a16="http://schemas.microsoft.com/office/drawing/2014/main" id="{C48428F1-DAC5-BAE7-FA37-24C800FE1EB1}"/>
                  </a:ext>
                </a:extLst>
              </p:cNvPr>
              <p:cNvSpPr/>
              <p:nvPr/>
            </p:nvSpPr>
            <p:spPr>
              <a:xfrm>
                <a:off x="8406063" y="4400557"/>
                <a:ext cx="2459346" cy="556932"/>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ZoneTexte 23">
                <a:extLst>
                  <a:ext uri="{FF2B5EF4-FFF2-40B4-BE49-F238E27FC236}">
                    <a16:creationId xmlns:a16="http://schemas.microsoft.com/office/drawing/2014/main" id="{532AE915-CCB7-8804-CC9D-BDFB43F99CAE}"/>
                  </a:ext>
                </a:extLst>
              </p:cNvPr>
              <p:cNvSpPr txBox="1"/>
              <p:nvPr/>
            </p:nvSpPr>
            <p:spPr>
              <a:xfrm>
                <a:off x="8796486" y="4478968"/>
                <a:ext cx="1975280" cy="400110"/>
              </a:xfrm>
              <a:prstGeom prst="rect">
                <a:avLst/>
              </a:prstGeom>
              <a:noFill/>
            </p:spPr>
            <p:txBody>
              <a:bodyPr wrap="square" rtlCol="0">
                <a:spAutoFit/>
              </a:bodyPr>
              <a:lstStyle/>
              <a:p>
                <a:pPr algn="ct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Virtual </a:t>
                </a:r>
                <a:r>
                  <a:rPr lang="fr-FR" sz="10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Private</a:t>
                </a: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Server » </a:t>
                </a:r>
              </a:p>
              <a:p>
                <a:pPr algn="ct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Comme pour Linux </a:t>
                </a:r>
                <a:r>
                  <a:rPr lang="fr-FR" sz="10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endPar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2" name="Picture 2" descr="Information on Microsoft Windows 11 22H2">
                <a:extLst>
                  <a:ext uri="{FF2B5EF4-FFF2-40B4-BE49-F238E27FC236}">
                    <a16:creationId xmlns:a16="http://schemas.microsoft.com/office/drawing/2014/main" id="{399D478C-5E8C-6899-19E2-384521AFA2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45911" y="4522091"/>
                <a:ext cx="313863" cy="313863"/>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Oval 13">
              <a:extLst>
                <a:ext uri="{FF2B5EF4-FFF2-40B4-BE49-F238E27FC236}">
                  <a16:creationId xmlns:a16="http://schemas.microsoft.com/office/drawing/2014/main" id="{B66BA964-41DF-6F4C-CA5A-BD8A6C309C40}"/>
                </a:ext>
              </a:extLst>
            </p:cNvPr>
            <p:cNvSpPr/>
            <p:nvPr/>
          </p:nvSpPr>
          <p:spPr>
            <a:xfrm>
              <a:off x="2733490" y="1813301"/>
              <a:ext cx="323744" cy="11769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Arrow: Right 15">
              <a:extLst>
                <a:ext uri="{FF2B5EF4-FFF2-40B4-BE49-F238E27FC236}">
                  <a16:creationId xmlns:a16="http://schemas.microsoft.com/office/drawing/2014/main" id="{36E0A3F0-1EF8-804E-4DC1-3BB81937459F}"/>
                </a:ext>
              </a:extLst>
            </p:cNvPr>
            <p:cNvSpPr/>
            <p:nvPr/>
          </p:nvSpPr>
          <p:spPr>
            <a:xfrm rot="2064183">
              <a:off x="1926244" y="1963789"/>
              <a:ext cx="815286" cy="333577"/>
            </a:xfrm>
            <a:prstGeom prst="rightArrow">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7" name="ZoneTexte 7">
            <a:extLst>
              <a:ext uri="{FF2B5EF4-FFF2-40B4-BE49-F238E27FC236}">
                <a16:creationId xmlns:a16="http://schemas.microsoft.com/office/drawing/2014/main" id="{21FECB0D-C06D-727C-1C21-20726FF3E026}"/>
              </a:ext>
            </a:extLst>
          </p:cNvPr>
          <p:cNvSpPr txBox="1"/>
          <p:nvPr/>
        </p:nvSpPr>
        <p:spPr>
          <a:xfrm>
            <a:off x="2010635" y="4411986"/>
            <a:ext cx="9427114" cy="1795085"/>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OpenVZ</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permet à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1 serveur physique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d’exécuter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multiples instances de systèmes d’exploitation isolés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(des distributions Linux), les Virtual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Private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Server du schéma (ou environnements virtuels)</a:t>
            </a:r>
          </a:p>
        </p:txBody>
      </p:sp>
      <p:grpSp>
        <p:nvGrpSpPr>
          <p:cNvPr id="2" name="Group 1">
            <a:extLst>
              <a:ext uri="{FF2B5EF4-FFF2-40B4-BE49-F238E27FC236}">
                <a16:creationId xmlns:a16="http://schemas.microsoft.com/office/drawing/2014/main" id="{61E1763A-C6A7-17FE-884F-12EDD6530936}"/>
              </a:ext>
            </a:extLst>
          </p:cNvPr>
          <p:cNvGrpSpPr/>
          <p:nvPr/>
        </p:nvGrpSpPr>
        <p:grpSpPr>
          <a:xfrm rot="20824481">
            <a:off x="3159825" y="2621922"/>
            <a:ext cx="6533900" cy="1011259"/>
            <a:chOff x="1965659" y="4593674"/>
            <a:chExt cx="6533900" cy="1011259"/>
          </a:xfrm>
        </p:grpSpPr>
        <p:sp>
          <p:nvSpPr>
            <p:cNvPr id="3" name="Rectangle: Rounded Corners 2">
              <a:extLst>
                <a:ext uri="{FF2B5EF4-FFF2-40B4-BE49-F238E27FC236}">
                  <a16:creationId xmlns:a16="http://schemas.microsoft.com/office/drawing/2014/main" id="{55DA8CC5-2504-F975-A4ED-B01C03B27A50}"/>
                </a:ext>
              </a:extLst>
            </p:cNvPr>
            <p:cNvSpPr/>
            <p:nvPr/>
          </p:nvSpPr>
          <p:spPr>
            <a:xfrm>
              <a:off x="1965659" y="4593674"/>
              <a:ext cx="6533900" cy="1011259"/>
            </a:xfrm>
            <a:prstGeom prst="roundRect">
              <a:avLst/>
            </a:prstGeom>
            <a:solidFill>
              <a:srgbClr val="262626"/>
            </a:solidFill>
            <a:ln w="635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ZoneTexte 23">
              <a:extLst>
                <a:ext uri="{FF2B5EF4-FFF2-40B4-BE49-F238E27FC236}">
                  <a16:creationId xmlns:a16="http://schemas.microsoft.com/office/drawing/2014/main" id="{567C615F-629C-76BC-9128-03AD958E7298}"/>
                </a:ext>
              </a:extLst>
            </p:cNvPr>
            <p:cNvSpPr txBox="1"/>
            <p:nvPr/>
          </p:nvSpPr>
          <p:spPr>
            <a:xfrm>
              <a:off x="2857694" y="4695260"/>
              <a:ext cx="5471102" cy="830997"/>
            </a:xfrm>
            <a:prstGeom prst="rect">
              <a:avLst/>
            </a:prstGeom>
            <a:noFill/>
          </p:spPr>
          <p:txBody>
            <a:bodyPr wrap="square" rtlCol="0">
              <a:sp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 est à noter que parmi Linux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Jails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Solaris Containers ou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OpenVZ</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aucun n’utilise les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namespaces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Linux (il est encore trop tôt)</a:t>
              </a:r>
            </a:p>
          </p:txBody>
        </p:sp>
        <p:pic>
          <p:nvPicPr>
            <p:cNvPr id="7" name="Picture 2" descr="Information on Microsoft Windows 11 22H2">
              <a:extLst>
                <a:ext uri="{FF2B5EF4-FFF2-40B4-BE49-F238E27FC236}">
                  <a16:creationId xmlns:a16="http://schemas.microsoft.com/office/drawing/2014/main" id="{CA5B5046-E47F-E4B7-B994-F94DBD4A57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50727" y="4746062"/>
              <a:ext cx="690033" cy="69003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1564213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ZoneTexte 16">
            <a:extLst>
              <a:ext uri="{FF2B5EF4-FFF2-40B4-BE49-F238E27FC236}">
                <a16:creationId xmlns:a16="http://schemas.microsoft.com/office/drawing/2014/main" id="{AF140616-267E-C9BE-E1FB-9E088EC2B08E}"/>
              </a:ext>
            </a:extLst>
          </p:cNvPr>
          <p:cNvSpPr txBox="1"/>
          <p:nvPr/>
        </p:nvSpPr>
        <p:spPr>
          <a:xfrm>
            <a:off x="2010635" y="310244"/>
            <a:ext cx="9774113" cy="86177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2006</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début des travaux sur les </a:t>
            </a:r>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Process Containers</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chez Google</a:t>
            </a:r>
          </a:p>
        </p:txBody>
      </p:sp>
      <p:sp>
        <p:nvSpPr>
          <p:cNvPr id="9" name="ZoneTexte 7">
            <a:extLst>
              <a:ext uri="{FF2B5EF4-FFF2-40B4-BE49-F238E27FC236}">
                <a16:creationId xmlns:a16="http://schemas.microsoft.com/office/drawing/2014/main" id="{8CDA174F-D89B-D4DA-EB02-D82DE3A2BE04}"/>
              </a:ext>
            </a:extLst>
          </p:cNvPr>
          <p:cNvSpPr txBox="1"/>
          <p:nvPr/>
        </p:nvSpPr>
        <p:spPr>
          <a:xfrm>
            <a:off x="3416968" y="2557628"/>
            <a:ext cx="7780421" cy="2127755"/>
          </a:xfrm>
          <a:prstGeom prst="rect">
            <a:avLst/>
          </a:prstGeom>
          <a:noFill/>
        </p:spPr>
        <p:txBody>
          <a:bodyPr wrap="square" rtlCol="0">
            <a:noAutofit/>
          </a:bodyPr>
          <a:lstStyle/>
          <a:p>
            <a:pPr marL="285750" indent="-285750">
              <a:buFont typeface="Wingdings" panose="05000000000000000000" pitchFamily="2" charset="2"/>
              <a:buChar char="à"/>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D</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éveloppés par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Paul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Menage</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et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Rohit Seth</a:t>
            </a:r>
          </a:p>
          <a:p>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à"/>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Rapidement renommés en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cgroups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control groups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pPr marL="285750" indent="-285750">
              <a:buFont typeface="Wingdings" panose="05000000000000000000" pitchFamily="2" charset="2"/>
              <a:buChar char="à"/>
            </a:pP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à"/>
            </a:pP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à"/>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Sont, avec les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namespaces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les fonctionnalités du noyau Linux ayant eu le plus d’importance pour le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développement des conteneurs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Tree>
    <p:extLst>
      <p:ext uri="{BB962C8B-B14F-4D97-AF65-F5344CB8AC3E}">
        <p14:creationId xmlns:p14="http://schemas.microsoft.com/office/powerpoint/2010/main" val="404102237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ZoneTexte 16">
            <a:extLst>
              <a:ext uri="{FF2B5EF4-FFF2-40B4-BE49-F238E27FC236}">
                <a16:creationId xmlns:a16="http://schemas.microsoft.com/office/drawing/2014/main" id="{AF140616-267E-C9BE-E1FB-9E088EC2B08E}"/>
              </a:ext>
            </a:extLst>
          </p:cNvPr>
          <p:cNvSpPr txBox="1"/>
          <p:nvPr/>
        </p:nvSpPr>
        <p:spPr>
          <a:xfrm>
            <a:off x="2010635" y="310244"/>
            <a:ext cx="9774113" cy="477054"/>
          </a:xfrm>
          <a:prstGeom prst="rect">
            <a:avLst/>
          </a:prstGeom>
          <a:noFill/>
        </p:spPr>
        <p:txBody>
          <a:bodyPr wrap="square" rtlCol="0">
            <a:spAutoFit/>
          </a:bodyPr>
          <a:lstStyle/>
          <a:p>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2006 :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cgroups</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ZoneTexte 7">
            <a:extLst>
              <a:ext uri="{FF2B5EF4-FFF2-40B4-BE49-F238E27FC236}">
                <a16:creationId xmlns:a16="http://schemas.microsoft.com/office/drawing/2014/main" id="{8CDA174F-D89B-D4DA-EB02-D82DE3A2BE04}"/>
              </a:ext>
            </a:extLst>
          </p:cNvPr>
          <p:cNvSpPr txBox="1"/>
          <p:nvPr/>
        </p:nvSpPr>
        <p:spPr>
          <a:xfrm>
            <a:off x="6753726" y="1246384"/>
            <a:ext cx="4908884" cy="2412928"/>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Les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cgroups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sont une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fonctionnalité du noyau Linux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permettant de : </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à"/>
            </a:pP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Limiter</a:t>
            </a:r>
          </a:p>
          <a:p>
            <a:pPr marL="285750" indent="-285750">
              <a:buFont typeface="Wingdings" panose="05000000000000000000" pitchFamily="2" charset="2"/>
              <a:buChar char="à"/>
            </a:pP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Quantifier</a:t>
            </a:r>
          </a:p>
          <a:p>
            <a:pPr marL="285750" indent="-285750">
              <a:buFont typeface="Wingdings" panose="05000000000000000000" pitchFamily="2" charset="2"/>
              <a:buChar char="à"/>
            </a:pP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Isoler</a:t>
            </a: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à"/>
            </a:pP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l’utilisation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ressources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d’une collection de processus (CPU, mémoire, réseau, etc.)</a:t>
            </a:r>
          </a:p>
        </p:txBody>
      </p:sp>
      <p:pic>
        <p:nvPicPr>
          <p:cNvPr id="3" name="Picture 2" descr="Diagram&#10;&#10;Description automatically generated">
            <a:extLst>
              <a:ext uri="{FF2B5EF4-FFF2-40B4-BE49-F238E27FC236}">
                <a16:creationId xmlns:a16="http://schemas.microsoft.com/office/drawing/2014/main" id="{EE2A0A43-44CF-917B-044D-EBA1F3920E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1530" y="1246384"/>
            <a:ext cx="4776486" cy="2412928"/>
          </a:xfrm>
          <a:prstGeom prst="rect">
            <a:avLst/>
          </a:prstGeom>
        </p:spPr>
      </p:pic>
      <p:sp>
        <p:nvSpPr>
          <p:cNvPr id="4" name="ZoneTexte 7">
            <a:extLst>
              <a:ext uri="{FF2B5EF4-FFF2-40B4-BE49-F238E27FC236}">
                <a16:creationId xmlns:a16="http://schemas.microsoft.com/office/drawing/2014/main" id="{7D91F9B1-90CB-B8E1-9AC5-15C317FFC93F}"/>
              </a:ext>
            </a:extLst>
          </p:cNvPr>
          <p:cNvSpPr txBox="1"/>
          <p:nvPr/>
        </p:nvSpPr>
        <p:spPr>
          <a:xfrm>
            <a:off x="1701529" y="4294381"/>
            <a:ext cx="9872849" cy="927322"/>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Ils permettent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regrouper des processus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et de s’assurer que chaque groupe puisse récupérer sa part de mémoire, CPU, réseau, etc. afin qu'</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aucun groupe ne puisse monopoliser certaines ressources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Tree>
    <p:extLst>
      <p:ext uri="{BB962C8B-B14F-4D97-AF65-F5344CB8AC3E}">
        <p14:creationId xmlns:p14="http://schemas.microsoft.com/office/powerpoint/2010/main" val="258746876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23">
            <a:extLst>
              <a:ext uri="{FF2B5EF4-FFF2-40B4-BE49-F238E27FC236}">
                <a16:creationId xmlns:a16="http://schemas.microsoft.com/office/drawing/2014/main" id="{5D64BC6D-FD5D-BD63-FED0-D21013444A00}"/>
              </a:ext>
            </a:extLst>
          </p:cNvPr>
          <p:cNvSpPr txBox="1"/>
          <p:nvPr/>
        </p:nvSpPr>
        <p:spPr>
          <a:xfrm>
            <a:off x="2695007" y="5825709"/>
            <a:ext cx="8235457" cy="584775"/>
          </a:xfrm>
          <a:prstGeom prst="rect">
            <a:avLst/>
          </a:prstGeom>
          <a:noFill/>
        </p:spPr>
        <p:txBody>
          <a:bodyPr wrap="square" rtlCol="0">
            <a:spAutoFit/>
          </a:bodyPr>
          <a:lstStyle/>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Julia Evans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zine</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cgroups</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3"/>
              </a:rPr>
              <a:t>https://twitter.com/b0rk/status/1214341831049252870</a:t>
            </a:r>
            <a:endPar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6" name="Picture 5" descr="Diagram&#10;&#10;Description automatically generated">
            <a:extLst>
              <a:ext uri="{FF2B5EF4-FFF2-40B4-BE49-F238E27FC236}">
                <a16:creationId xmlns:a16="http://schemas.microsoft.com/office/drawing/2014/main" id="{9DC293BB-AC98-EC31-9ADD-00BF57AD45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51221" y="375327"/>
            <a:ext cx="8444148" cy="5381075"/>
          </a:xfrm>
          <a:prstGeom prst="rect">
            <a:avLst/>
          </a:prstGeom>
        </p:spPr>
      </p:pic>
    </p:spTree>
    <p:extLst>
      <p:ext uri="{BB962C8B-B14F-4D97-AF65-F5344CB8AC3E}">
        <p14:creationId xmlns:p14="http://schemas.microsoft.com/office/powerpoint/2010/main" val="62330234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ZoneTexte 7">
            <a:extLst>
              <a:ext uri="{FF2B5EF4-FFF2-40B4-BE49-F238E27FC236}">
                <a16:creationId xmlns:a16="http://schemas.microsoft.com/office/drawing/2014/main" id="{8CDA174F-D89B-D4DA-EB02-D82DE3A2BE04}"/>
              </a:ext>
            </a:extLst>
          </p:cNvPr>
          <p:cNvSpPr txBox="1"/>
          <p:nvPr/>
        </p:nvSpPr>
        <p:spPr>
          <a:xfrm>
            <a:off x="6922165" y="2129050"/>
            <a:ext cx="4507832" cy="501860"/>
          </a:xfrm>
          <a:prstGeom prst="rect">
            <a:avLst/>
          </a:prstGeom>
          <a:noFill/>
        </p:spPr>
        <p:txBody>
          <a:bodyPr wrap="square" rtlCol="0">
            <a:no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2500" dirty="0">
                <a:solidFill>
                  <a:srgbClr val="F88224"/>
                </a:solidFill>
                <a:latin typeface="Open Sans" panose="020B0606030504020204" pitchFamily="34" charset="0"/>
                <a:ea typeface="Open Sans" panose="020B0606030504020204" pitchFamily="34" charset="0"/>
                <a:cs typeface="Open Sans" panose="020B0606030504020204" pitchFamily="34" charset="0"/>
              </a:rPr>
              <a:t>COMBIEN</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on peut utiliser »</a:t>
            </a:r>
          </a:p>
        </p:txBody>
      </p:sp>
      <p:sp>
        <p:nvSpPr>
          <p:cNvPr id="2" name="ZoneTexte 7">
            <a:extLst>
              <a:ext uri="{FF2B5EF4-FFF2-40B4-BE49-F238E27FC236}">
                <a16:creationId xmlns:a16="http://schemas.microsoft.com/office/drawing/2014/main" id="{11E24646-E7E3-0846-4731-B07B9BE9CA2B}"/>
              </a:ext>
            </a:extLst>
          </p:cNvPr>
          <p:cNvSpPr txBox="1"/>
          <p:nvPr/>
        </p:nvSpPr>
        <p:spPr>
          <a:xfrm>
            <a:off x="6922165" y="3914272"/>
            <a:ext cx="4507832" cy="501860"/>
          </a:xfrm>
          <a:prstGeom prst="rect">
            <a:avLst/>
          </a:prstGeom>
          <a:noFill/>
        </p:spPr>
        <p:txBody>
          <a:bodyPr wrap="square" rtlCol="0">
            <a:no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Ce que l’on peut voir »</a:t>
            </a:r>
          </a:p>
        </p:txBody>
      </p:sp>
      <p:sp>
        <p:nvSpPr>
          <p:cNvPr id="3" name="ZoneTexte 7">
            <a:extLst>
              <a:ext uri="{FF2B5EF4-FFF2-40B4-BE49-F238E27FC236}">
                <a16:creationId xmlns:a16="http://schemas.microsoft.com/office/drawing/2014/main" id="{8C3DE331-7A4B-F76E-32EB-83E33F33CCA0}"/>
              </a:ext>
            </a:extLst>
          </p:cNvPr>
          <p:cNvSpPr txBox="1"/>
          <p:nvPr/>
        </p:nvSpPr>
        <p:spPr>
          <a:xfrm>
            <a:off x="2133601" y="2024776"/>
            <a:ext cx="1917032" cy="501860"/>
          </a:xfrm>
          <a:prstGeom prst="rect">
            <a:avLst/>
          </a:prstGeom>
          <a:noFill/>
        </p:spPr>
        <p:txBody>
          <a:bodyPr wrap="square" rtlCol="0">
            <a:noAutofit/>
          </a:bodyPr>
          <a:lstStyle/>
          <a:p>
            <a:pPr algn="ctr"/>
            <a:r>
              <a:rPr lang="fr-FR" sz="25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cgroups</a:t>
            </a:r>
            <a:endParaRPr lang="fr-FR" sz="2500" dirty="0">
              <a:solidFill>
                <a:srgbClr val="F88224"/>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ZoneTexte 7">
            <a:extLst>
              <a:ext uri="{FF2B5EF4-FFF2-40B4-BE49-F238E27FC236}">
                <a16:creationId xmlns:a16="http://schemas.microsoft.com/office/drawing/2014/main" id="{37496632-4934-D1F8-3E19-068D014E3E18}"/>
              </a:ext>
            </a:extLst>
          </p:cNvPr>
          <p:cNvSpPr txBox="1"/>
          <p:nvPr/>
        </p:nvSpPr>
        <p:spPr>
          <a:xfrm>
            <a:off x="1856874" y="3914272"/>
            <a:ext cx="2470485" cy="501860"/>
          </a:xfrm>
          <a:prstGeom prst="rect">
            <a:avLst/>
          </a:prstGeom>
          <a:noFill/>
        </p:spPr>
        <p:txBody>
          <a:bodyPr wrap="square" rtlCol="0">
            <a:noAutofit/>
          </a:bodyPr>
          <a:lstStyle/>
          <a:p>
            <a:pPr algn="ctr"/>
            <a:r>
              <a:rPr lang="fr-FR" sz="25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namespaces</a:t>
            </a:r>
            <a:endParaRPr lang="fr-FR" sz="2500" dirty="0">
              <a:solidFill>
                <a:srgbClr val="F88224"/>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 name="Arrow: Right 4">
            <a:extLst>
              <a:ext uri="{FF2B5EF4-FFF2-40B4-BE49-F238E27FC236}">
                <a16:creationId xmlns:a16="http://schemas.microsoft.com/office/drawing/2014/main" id="{0B343E36-380D-EC4D-E36B-4497258A8BDF}"/>
              </a:ext>
            </a:extLst>
          </p:cNvPr>
          <p:cNvSpPr/>
          <p:nvPr/>
        </p:nvSpPr>
        <p:spPr>
          <a:xfrm>
            <a:off x="4894844" y="1927675"/>
            <a:ext cx="1499937" cy="746811"/>
          </a:xfrm>
          <a:prstGeom prst="rightArrow">
            <a:avLst/>
          </a:prstGeom>
          <a:solidFill>
            <a:srgbClr val="0DD5E0"/>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t>limitent</a:t>
            </a:r>
          </a:p>
        </p:txBody>
      </p:sp>
      <p:sp>
        <p:nvSpPr>
          <p:cNvPr id="6" name="Arrow: Right 5">
            <a:extLst>
              <a:ext uri="{FF2B5EF4-FFF2-40B4-BE49-F238E27FC236}">
                <a16:creationId xmlns:a16="http://schemas.microsoft.com/office/drawing/2014/main" id="{3BDC6232-2BEE-3E12-8B92-A8DEF26BF93C}"/>
              </a:ext>
            </a:extLst>
          </p:cNvPr>
          <p:cNvSpPr/>
          <p:nvPr/>
        </p:nvSpPr>
        <p:spPr>
          <a:xfrm>
            <a:off x="4894844" y="3669321"/>
            <a:ext cx="1499937" cy="746811"/>
          </a:xfrm>
          <a:prstGeom prst="rightArrow">
            <a:avLst/>
          </a:prstGeom>
          <a:solidFill>
            <a:srgbClr val="0DD5E0"/>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t>limitent</a:t>
            </a:r>
          </a:p>
        </p:txBody>
      </p:sp>
      <p:sp>
        <p:nvSpPr>
          <p:cNvPr id="7" name="ZoneTexte 16">
            <a:extLst>
              <a:ext uri="{FF2B5EF4-FFF2-40B4-BE49-F238E27FC236}">
                <a16:creationId xmlns:a16="http://schemas.microsoft.com/office/drawing/2014/main" id="{115CFBC5-05DF-830E-FC7B-FC2DECE3A7DD}"/>
              </a:ext>
            </a:extLst>
          </p:cNvPr>
          <p:cNvSpPr txBox="1"/>
          <p:nvPr/>
        </p:nvSpPr>
        <p:spPr>
          <a:xfrm>
            <a:off x="2010635" y="310244"/>
            <a:ext cx="9774113" cy="477054"/>
          </a:xfrm>
          <a:prstGeom prst="rect">
            <a:avLst/>
          </a:prstGeom>
          <a:noFill/>
        </p:spPr>
        <p:txBody>
          <a:bodyPr wrap="square" rtlCol="0">
            <a:spAutoFit/>
          </a:bodyPr>
          <a:lstStyle/>
          <a:p>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cgroups</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et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namespaces</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9663096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1619A1E-858C-BE52-3852-0E074E65A6AC}"/>
              </a:ext>
            </a:extLst>
          </p:cNvPr>
          <p:cNvGrpSpPr/>
          <p:nvPr/>
        </p:nvGrpSpPr>
        <p:grpSpPr>
          <a:xfrm rot="20713781">
            <a:off x="4523309" y="1692667"/>
            <a:ext cx="4640240" cy="1410269"/>
            <a:chOff x="4462817" y="2538484"/>
            <a:chExt cx="4640240" cy="1410269"/>
          </a:xfrm>
        </p:grpSpPr>
        <p:sp>
          <p:nvSpPr>
            <p:cNvPr id="2" name="TextBox 23">
              <a:extLst>
                <a:ext uri="{FF2B5EF4-FFF2-40B4-BE49-F238E27FC236}">
                  <a16:creationId xmlns:a16="http://schemas.microsoft.com/office/drawing/2014/main" id="{2C9880A1-518D-1A9B-DDCF-B98D14D23872}"/>
                </a:ext>
              </a:extLst>
            </p:cNvPr>
            <p:cNvSpPr txBox="1"/>
            <p:nvPr/>
          </p:nvSpPr>
          <p:spPr>
            <a:xfrm>
              <a:off x="4719721" y="2688759"/>
              <a:ext cx="4174541" cy="1107996"/>
            </a:xfrm>
            <a:prstGeom prst="rect">
              <a:avLst/>
            </a:prstGeom>
            <a:noFill/>
          </p:spPr>
          <p:txBody>
            <a:bodyPr wrap="none" rtlCol="0">
              <a:spAutoFit/>
            </a:bodyPr>
            <a:lstStyle/>
            <a:p>
              <a:pPr algn="l"/>
              <a:r>
                <a:rPr lang="fr-FR" sz="6600" b="1" i="0" dirty="0">
                  <a:solidFill>
                    <a:srgbClr val="0DD5E0"/>
                  </a:solidFill>
                  <a:effectLst/>
                  <a:latin typeface="Berkshire Swash" panose="02000505000000020003" pitchFamily="2" charset="0"/>
                  <a:ea typeface="Stick" panose="02020700000000000000" pitchFamily="18" charset="-128"/>
                </a:rPr>
                <a:t>Disclaimer</a:t>
              </a:r>
            </a:p>
          </p:txBody>
        </p:sp>
        <p:sp>
          <p:nvSpPr>
            <p:cNvPr id="3" name="Rectangle: Rounded Corners 2">
              <a:extLst>
                <a:ext uri="{FF2B5EF4-FFF2-40B4-BE49-F238E27FC236}">
                  <a16:creationId xmlns:a16="http://schemas.microsoft.com/office/drawing/2014/main" id="{23D718D9-78CD-AEA8-D207-4C36D650A7D9}"/>
                </a:ext>
              </a:extLst>
            </p:cNvPr>
            <p:cNvSpPr/>
            <p:nvPr/>
          </p:nvSpPr>
          <p:spPr>
            <a:xfrm>
              <a:off x="4462817" y="2538484"/>
              <a:ext cx="4640240" cy="1410269"/>
            </a:xfrm>
            <a:prstGeom prst="roundRect">
              <a:avLst/>
            </a:prstGeom>
            <a:noFill/>
            <a:ln w="635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5" name="ZoneTexte 2">
            <a:extLst>
              <a:ext uri="{FF2B5EF4-FFF2-40B4-BE49-F238E27FC236}">
                <a16:creationId xmlns:a16="http://schemas.microsoft.com/office/drawing/2014/main" id="{29ACAC99-CC87-B3C5-67D0-53F40D3EE9A8}"/>
              </a:ext>
            </a:extLst>
          </p:cNvPr>
          <p:cNvSpPr txBox="1"/>
          <p:nvPr/>
        </p:nvSpPr>
        <p:spPr>
          <a:xfrm>
            <a:off x="1668161" y="4237193"/>
            <a:ext cx="9959547" cy="1077218"/>
          </a:xfrm>
          <a:prstGeom prst="rect">
            <a:avLst/>
          </a:prstGeom>
          <a:noFill/>
        </p:spPr>
        <p:txBody>
          <a:bodyPr wrap="square" rtlCol="0">
            <a:spAutoFit/>
          </a:bodyPr>
          <a:lstStyle/>
          <a:p>
            <a:pPr algn="ct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Ce talk n’a </a:t>
            </a:r>
            <a:r>
              <a:rPr lang="fr-FR" sz="16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PAS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vocation à expliquer les détails de la « plomberie » ou les commandes Docker,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Kubernetes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ou celles d’un quelconque container runtime 🙂</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ct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Et les slides seront par moment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VERBEUX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 😅</a:t>
            </a:r>
          </a:p>
        </p:txBody>
      </p:sp>
    </p:spTree>
    <p:extLst>
      <p:ext uri="{BB962C8B-B14F-4D97-AF65-F5344CB8AC3E}">
        <p14:creationId xmlns:p14="http://schemas.microsoft.com/office/powerpoint/2010/main" val="148823458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ZoneTexte 16">
            <a:extLst>
              <a:ext uri="{FF2B5EF4-FFF2-40B4-BE49-F238E27FC236}">
                <a16:creationId xmlns:a16="http://schemas.microsoft.com/office/drawing/2014/main" id="{AF140616-267E-C9BE-E1FB-9E088EC2B08E}"/>
              </a:ext>
            </a:extLst>
          </p:cNvPr>
          <p:cNvSpPr txBox="1"/>
          <p:nvPr/>
        </p:nvSpPr>
        <p:spPr>
          <a:xfrm>
            <a:off x="2010635" y="310244"/>
            <a:ext cx="9774113" cy="86177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2007/10</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1eres briques de l’implémentation des </a:t>
            </a:r>
          </a:p>
          <a:p>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user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namespaces</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ZoneTexte 7">
            <a:extLst>
              <a:ext uri="{FF2B5EF4-FFF2-40B4-BE49-F238E27FC236}">
                <a16:creationId xmlns:a16="http://schemas.microsoft.com/office/drawing/2014/main" id="{8CDA174F-D89B-D4DA-EB02-D82DE3A2BE04}"/>
              </a:ext>
            </a:extLst>
          </p:cNvPr>
          <p:cNvSpPr txBox="1"/>
          <p:nvPr/>
        </p:nvSpPr>
        <p:spPr>
          <a:xfrm>
            <a:off x="6801854" y="1667291"/>
            <a:ext cx="4868778" cy="2305176"/>
          </a:xfrm>
          <a:prstGeom prst="rect">
            <a:avLst/>
          </a:prstGeom>
          <a:noFill/>
        </p:spPr>
        <p:txBody>
          <a:bodyPr wrap="square" rtlCol="0">
            <a:noAutofit/>
          </a:bodyPr>
          <a:lstStyle/>
          <a:p>
            <a:pPr marL="285750" indent="-285750">
              <a:buFont typeface="Wingdings" panose="05000000000000000000" pitchFamily="2" charset="2"/>
              <a:buChar char="à"/>
            </a:pP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Eric</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Biederman</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développe ces 1eres briques qu’il ajoute à la version 2.6.23 du noyau Linux.</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à"/>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Les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namespaces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les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plus importants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pour le fonctionnement de la conteneurisation</a:t>
            </a:r>
          </a:p>
        </p:txBody>
      </p:sp>
      <p:pic>
        <p:nvPicPr>
          <p:cNvPr id="3" name="Picture 2" descr="Diagram&#10;&#10;Description automatically generated">
            <a:extLst>
              <a:ext uri="{FF2B5EF4-FFF2-40B4-BE49-F238E27FC236}">
                <a16:creationId xmlns:a16="http://schemas.microsoft.com/office/drawing/2014/main" id="{8FB15AB7-E73A-3D59-4D54-A3E0F703A6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7217" y="1469757"/>
            <a:ext cx="4868777" cy="2502710"/>
          </a:xfrm>
          <a:prstGeom prst="rect">
            <a:avLst/>
          </a:prstGeom>
        </p:spPr>
      </p:pic>
      <p:sp>
        <p:nvSpPr>
          <p:cNvPr id="4" name="ZoneTexte 7">
            <a:extLst>
              <a:ext uri="{FF2B5EF4-FFF2-40B4-BE49-F238E27FC236}">
                <a16:creationId xmlns:a16="http://schemas.microsoft.com/office/drawing/2014/main" id="{F40087DA-F010-DBF5-2EDD-B05116701227}"/>
              </a:ext>
            </a:extLst>
          </p:cNvPr>
          <p:cNvSpPr txBox="1"/>
          <p:nvPr/>
        </p:nvSpPr>
        <p:spPr>
          <a:xfrm>
            <a:off x="1797216" y="4346323"/>
            <a:ext cx="9873415" cy="1861972"/>
          </a:xfrm>
          <a:prstGeom prst="rect">
            <a:avLst/>
          </a:prstGeom>
          <a:noFill/>
        </p:spPr>
        <p:txBody>
          <a:bodyPr wrap="square" rtlCol="0">
            <a:noAutofit/>
          </a:bodyPr>
          <a:lstStyle/>
          <a:p>
            <a:pPr marL="285750" indent="-285750">
              <a:buFont typeface="Wingdings" panose="05000000000000000000" pitchFamily="2" charset="2"/>
              <a:buChar char="à"/>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Ils permettent à un processus d’avoir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ses propres utilisateurs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et de disposer des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droits root dans un conteneur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mais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PAS à l’extérieur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Tree>
    <p:extLst>
      <p:ext uri="{BB962C8B-B14F-4D97-AF65-F5344CB8AC3E}">
        <p14:creationId xmlns:p14="http://schemas.microsoft.com/office/powerpoint/2010/main" val="239501817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ZoneTexte 23">
            <a:extLst>
              <a:ext uri="{FF2B5EF4-FFF2-40B4-BE49-F238E27FC236}">
                <a16:creationId xmlns:a16="http://schemas.microsoft.com/office/drawing/2014/main" id="{5D64BC6D-FD5D-BD63-FED0-D21013444A00}"/>
              </a:ext>
            </a:extLst>
          </p:cNvPr>
          <p:cNvSpPr txBox="1"/>
          <p:nvPr/>
        </p:nvSpPr>
        <p:spPr>
          <a:xfrm>
            <a:off x="2695007" y="5825709"/>
            <a:ext cx="8235457" cy="584775"/>
          </a:xfrm>
          <a:prstGeom prst="rect">
            <a:avLst/>
          </a:prstGeom>
          <a:noFill/>
        </p:spPr>
        <p:txBody>
          <a:bodyPr wrap="square" rtlCol="0">
            <a:spAutoFit/>
          </a:bodyPr>
          <a:lstStyle/>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Julia Evans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zine</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 user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namespaces</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3"/>
              </a:rPr>
              <a:t>https://twitter.com/b0rk/status/1249775569371377667</a:t>
            </a:r>
            <a:endPar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 name="Picture 2" descr="Calendar&#10;&#10;Description automatically generated with low confidence">
            <a:extLst>
              <a:ext uri="{FF2B5EF4-FFF2-40B4-BE49-F238E27FC236}">
                <a16:creationId xmlns:a16="http://schemas.microsoft.com/office/drawing/2014/main" id="{2514901A-8878-2DAA-E14F-D92A45C60C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95007" y="294385"/>
            <a:ext cx="8367748" cy="5531323"/>
          </a:xfrm>
          <a:prstGeom prst="rect">
            <a:avLst/>
          </a:prstGeom>
        </p:spPr>
      </p:pic>
    </p:spTree>
    <p:extLst>
      <p:ext uri="{BB962C8B-B14F-4D97-AF65-F5344CB8AC3E}">
        <p14:creationId xmlns:p14="http://schemas.microsoft.com/office/powerpoint/2010/main" val="243603632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ZoneTexte 16">
            <a:extLst>
              <a:ext uri="{FF2B5EF4-FFF2-40B4-BE49-F238E27FC236}">
                <a16:creationId xmlns:a16="http://schemas.microsoft.com/office/drawing/2014/main" id="{AF140616-267E-C9BE-E1FB-9E088EC2B08E}"/>
              </a:ext>
            </a:extLst>
          </p:cNvPr>
          <p:cNvSpPr txBox="1"/>
          <p:nvPr/>
        </p:nvSpPr>
        <p:spPr>
          <a:xfrm>
            <a:off x="5380800" y="2516033"/>
            <a:ext cx="2569385" cy="584775"/>
          </a:xfrm>
          <a:prstGeom prst="rect">
            <a:avLst/>
          </a:prstGeom>
          <a:noFill/>
        </p:spPr>
        <p:txBody>
          <a:bodyPr wrap="square" rtlCol="0">
            <a:spAutoFit/>
          </a:bodyPr>
          <a:lstStyle/>
          <a:p>
            <a:pPr algn="ctr"/>
            <a:r>
              <a:rPr lang="fr-FR" sz="3200" b="1" dirty="0">
                <a:solidFill>
                  <a:srgbClr val="E00D86"/>
                </a:solidFill>
                <a:latin typeface="Open Sans" panose="020B0606030504020204" pitchFamily="34" charset="0"/>
                <a:ea typeface="Open Sans" panose="020B0606030504020204" pitchFamily="34" charset="0"/>
                <a:cs typeface="Open Sans" panose="020B0606030504020204" pitchFamily="34" charset="0"/>
              </a:rPr>
              <a:t>2008/01</a:t>
            </a:r>
          </a:p>
        </p:txBody>
      </p:sp>
      <p:sp>
        <p:nvSpPr>
          <p:cNvPr id="9" name="ZoneTexte 7">
            <a:extLst>
              <a:ext uri="{FF2B5EF4-FFF2-40B4-BE49-F238E27FC236}">
                <a16:creationId xmlns:a16="http://schemas.microsoft.com/office/drawing/2014/main" id="{8CDA174F-D89B-D4DA-EB02-D82DE3A2BE04}"/>
              </a:ext>
            </a:extLst>
          </p:cNvPr>
          <p:cNvSpPr txBox="1"/>
          <p:nvPr/>
        </p:nvSpPr>
        <p:spPr>
          <a:xfrm>
            <a:off x="3112166" y="3429000"/>
            <a:ext cx="7106655" cy="1027783"/>
          </a:xfrm>
          <a:prstGeom prst="rect">
            <a:avLst/>
          </a:prstGeom>
          <a:noFill/>
        </p:spPr>
        <p:txBody>
          <a:bodyPr wrap="square" rtlCol="0">
            <a:no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Ajout de la fonctionnalité des </a:t>
            </a:r>
            <a:r>
              <a:rPr lang="fr-FR" sz="25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cgroups</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dans la version 2.6.24 du noyau Linux.</a:t>
            </a:r>
          </a:p>
        </p:txBody>
      </p:sp>
    </p:spTree>
    <p:extLst>
      <p:ext uri="{BB962C8B-B14F-4D97-AF65-F5344CB8AC3E}">
        <p14:creationId xmlns:p14="http://schemas.microsoft.com/office/powerpoint/2010/main" val="377951617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ZoneTexte 16">
            <a:extLst>
              <a:ext uri="{FF2B5EF4-FFF2-40B4-BE49-F238E27FC236}">
                <a16:creationId xmlns:a16="http://schemas.microsoft.com/office/drawing/2014/main" id="{AF140616-267E-C9BE-E1FB-9E088EC2B08E}"/>
              </a:ext>
            </a:extLst>
          </p:cNvPr>
          <p:cNvSpPr txBox="1"/>
          <p:nvPr/>
        </p:nvSpPr>
        <p:spPr>
          <a:xfrm>
            <a:off x="2010635" y="310244"/>
            <a:ext cx="9774113" cy="477054"/>
          </a:xfrm>
          <a:prstGeom prst="rect">
            <a:avLst/>
          </a:prstGeom>
          <a:noFill/>
        </p:spPr>
        <p:txBody>
          <a:bodyPr wrap="square" rtlCol="0">
            <a:spAutoFit/>
          </a:bodyPr>
          <a:lstStyle/>
          <a:p>
            <a:r>
              <a:rPr lang="fr-FR" sz="2500" b="1" dirty="0">
                <a:solidFill>
                  <a:srgbClr val="E00D86"/>
                </a:solidFill>
                <a:latin typeface="Open Sans" panose="020B0606030504020204" pitchFamily="34" charset="0"/>
                <a:ea typeface="Open Sans" panose="020B0606030504020204" pitchFamily="34" charset="0"/>
                <a:cs typeface="Open Sans" panose="020B0606030504020204" pitchFamily="34" charset="0"/>
              </a:rPr>
              <a:t>2008/08</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Création du projet « Linux Containers » (LXC)</a:t>
            </a:r>
          </a:p>
        </p:txBody>
      </p:sp>
      <p:sp>
        <p:nvSpPr>
          <p:cNvPr id="9" name="ZoneTexte 7">
            <a:extLst>
              <a:ext uri="{FF2B5EF4-FFF2-40B4-BE49-F238E27FC236}">
                <a16:creationId xmlns:a16="http://schemas.microsoft.com/office/drawing/2014/main" id="{8CDA174F-D89B-D4DA-EB02-D82DE3A2BE04}"/>
              </a:ext>
            </a:extLst>
          </p:cNvPr>
          <p:cNvSpPr txBox="1"/>
          <p:nvPr/>
        </p:nvSpPr>
        <p:spPr>
          <a:xfrm>
            <a:off x="6753726" y="1047929"/>
            <a:ext cx="4908884" cy="3715736"/>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Création du projet « Linux Containers » par des ingénieurs d’IBM</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Les LXC ont été la 1ere véritable implémentation d’une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gestion de conteneurs pour Linux</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Ils s’appuient sur les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cgroups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et les Linux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namespaces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et fonctionnent sur un noyau Linux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non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patché.</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descr="Diagram&#10;&#10;Description automatically generated">
            <a:extLst>
              <a:ext uri="{FF2B5EF4-FFF2-40B4-BE49-F238E27FC236}">
                <a16:creationId xmlns:a16="http://schemas.microsoft.com/office/drawing/2014/main" id="{831C2C5C-5AB7-DCC2-5C92-EFC8ABF9E4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0635" y="1047929"/>
            <a:ext cx="4520244" cy="3715736"/>
          </a:xfrm>
          <a:prstGeom prst="rect">
            <a:avLst/>
          </a:prstGeom>
        </p:spPr>
      </p:pic>
      <p:grpSp>
        <p:nvGrpSpPr>
          <p:cNvPr id="11" name="Group 10">
            <a:extLst>
              <a:ext uri="{FF2B5EF4-FFF2-40B4-BE49-F238E27FC236}">
                <a16:creationId xmlns:a16="http://schemas.microsoft.com/office/drawing/2014/main" id="{455692BE-C909-DBDB-B0BA-4673949685C9}"/>
              </a:ext>
            </a:extLst>
          </p:cNvPr>
          <p:cNvGrpSpPr/>
          <p:nvPr/>
        </p:nvGrpSpPr>
        <p:grpSpPr>
          <a:xfrm rot="1134744">
            <a:off x="10150384" y="3293655"/>
            <a:ext cx="1720976" cy="807911"/>
            <a:chOff x="8971087" y="4400560"/>
            <a:chExt cx="1560555" cy="807911"/>
          </a:xfrm>
        </p:grpSpPr>
        <p:sp>
          <p:nvSpPr>
            <p:cNvPr id="7" name="Rectangle: Rounded Corners 6">
              <a:extLst>
                <a:ext uri="{FF2B5EF4-FFF2-40B4-BE49-F238E27FC236}">
                  <a16:creationId xmlns:a16="http://schemas.microsoft.com/office/drawing/2014/main" id="{BBDDA399-6447-359B-1DC2-7FC3B3A5ABA1}"/>
                </a:ext>
              </a:extLst>
            </p:cNvPr>
            <p:cNvSpPr/>
            <p:nvPr/>
          </p:nvSpPr>
          <p:spPr>
            <a:xfrm>
              <a:off x="8971087" y="4400560"/>
              <a:ext cx="1560555" cy="807911"/>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ZoneTexte 23">
              <a:extLst>
                <a:ext uri="{FF2B5EF4-FFF2-40B4-BE49-F238E27FC236}">
                  <a16:creationId xmlns:a16="http://schemas.microsoft.com/office/drawing/2014/main" id="{1B2D36B3-368A-652F-3D04-365BFC14FB8C}"/>
                </a:ext>
              </a:extLst>
            </p:cNvPr>
            <p:cNvSpPr txBox="1"/>
            <p:nvPr/>
          </p:nvSpPr>
          <p:spPr>
            <a:xfrm>
              <a:off x="8971087" y="4450572"/>
              <a:ext cx="1560555" cy="707886"/>
            </a:xfrm>
            <a:prstGeom prst="rect">
              <a:avLst/>
            </a:prstGeom>
            <a:noFill/>
          </p:spPr>
          <p:txBody>
            <a:bodyPr wrap="square" rtlCol="0">
              <a:spAutoFit/>
            </a:bodyPr>
            <a:lstStyle/>
            <a:p>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Plus besoin de patcher ! </a:t>
              </a:r>
            </a:p>
            <a:p>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Au contraire de Linux </a:t>
              </a:r>
              <a:r>
                <a:rPr lang="fr-FR" sz="10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VServer</a:t>
              </a: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et </a:t>
              </a:r>
              <a:r>
                <a:rPr lang="fr-FR" sz="10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OpenVZ</a:t>
              </a: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vos OPS sourient ! 😁🙏</a:t>
              </a:r>
            </a:p>
          </p:txBody>
        </p:sp>
      </p:grpSp>
      <p:grpSp>
        <p:nvGrpSpPr>
          <p:cNvPr id="12" name="Group 11">
            <a:extLst>
              <a:ext uri="{FF2B5EF4-FFF2-40B4-BE49-F238E27FC236}">
                <a16:creationId xmlns:a16="http://schemas.microsoft.com/office/drawing/2014/main" id="{6508673B-07B9-DDE8-9D10-9DD008466E37}"/>
              </a:ext>
            </a:extLst>
          </p:cNvPr>
          <p:cNvGrpSpPr/>
          <p:nvPr/>
        </p:nvGrpSpPr>
        <p:grpSpPr>
          <a:xfrm rot="20315260">
            <a:off x="128338" y="1100747"/>
            <a:ext cx="2191983" cy="807911"/>
            <a:chOff x="8971087" y="4400560"/>
            <a:chExt cx="1560555" cy="807911"/>
          </a:xfrm>
        </p:grpSpPr>
        <p:sp>
          <p:nvSpPr>
            <p:cNvPr id="13" name="Rectangle: Rounded Corners 12">
              <a:extLst>
                <a:ext uri="{FF2B5EF4-FFF2-40B4-BE49-F238E27FC236}">
                  <a16:creationId xmlns:a16="http://schemas.microsoft.com/office/drawing/2014/main" id="{6215C4C8-FE6B-C31D-7181-E1C82438F574}"/>
                </a:ext>
              </a:extLst>
            </p:cNvPr>
            <p:cNvSpPr/>
            <p:nvPr/>
          </p:nvSpPr>
          <p:spPr>
            <a:xfrm>
              <a:off x="8971087" y="4400560"/>
              <a:ext cx="1560555" cy="807911"/>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ZoneTexte 23">
              <a:extLst>
                <a:ext uri="{FF2B5EF4-FFF2-40B4-BE49-F238E27FC236}">
                  <a16:creationId xmlns:a16="http://schemas.microsoft.com/office/drawing/2014/main" id="{C3DC4D52-9B95-774C-F5DB-A49826775F07}"/>
                </a:ext>
              </a:extLst>
            </p:cNvPr>
            <p:cNvSpPr txBox="1"/>
            <p:nvPr/>
          </p:nvSpPr>
          <p:spPr>
            <a:xfrm>
              <a:off x="8971087" y="4450572"/>
              <a:ext cx="1560555" cy="707886"/>
            </a:xfrm>
            <a:prstGeom prst="rect">
              <a:avLst/>
            </a:prstGeom>
            <a:noFill/>
          </p:spPr>
          <p:txBody>
            <a:bodyPr wrap="square" rtlCol="0">
              <a:spAutoFit/>
            </a:bodyPr>
            <a:lstStyle/>
            <a:p>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On avait les </a:t>
              </a:r>
              <a:r>
                <a:rPr lang="fr-FR" sz="10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namespaces</a:t>
              </a: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on a maintenant les </a:t>
              </a:r>
              <a:r>
                <a:rPr lang="fr-FR" sz="10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cgroups</a:t>
              </a: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et seulement </a:t>
              </a:r>
              <a:r>
                <a:rPr lang="fr-FR" sz="1000" b="1" dirty="0">
                  <a:solidFill>
                    <a:schemeClr val="accent2"/>
                  </a:solidFill>
                  <a:latin typeface="Open Sans" panose="020B0606030504020204" pitchFamily="34" charset="0"/>
                  <a:ea typeface="Open Sans" panose="020B0606030504020204" pitchFamily="34" charset="0"/>
                  <a:cs typeface="Open Sans" panose="020B0606030504020204" pitchFamily="34" charset="0"/>
                </a:rPr>
                <a:t>7 mois plus tard </a:t>
              </a: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Linux Containers ! </a:t>
              </a:r>
            </a:p>
          </p:txBody>
        </p:sp>
      </p:grpSp>
    </p:spTree>
    <p:extLst>
      <p:ext uri="{BB962C8B-B14F-4D97-AF65-F5344CB8AC3E}">
        <p14:creationId xmlns:p14="http://schemas.microsoft.com/office/powerpoint/2010/main" val="27063562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ZoneTexte 16">
            <a:extLst>
              <a:ext uri="{FF2B5EF4-FFF2-40B4-BE49-F238E27FC236}">
                <a16:creationId xmlns:a16="http://schemas.microsoft.com/office/drawing/2014/main" id="{AF140616-267E-C9BE-E1FB-9E088EC2B08E}"/>
              </a:ext>
            </a:extLst>
          </p:cNvPr>
          <p:cNvSpPr txBox="1"/>
          <p:nvPr/>
        </p:nvSpPr>
        <p:spPr>
          <a:xfrm>
            <a:off x="2010635" y="310244"/>
            <a:ext cx="9774113" cy="477054"/>
          </a:xfrm>
          <a:prstGeom prst="rect">
            <a:avLst/>
          </a:prstGeom>
          <a:noFill/>
        </p:spPr>
        <p:txBody>
          <a:bodyPr wrap="square" rtlCol="0">
            <a:spAutoFit/>
          </a:bodyPr>
          <a:lstStyle/>
          <a:p>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2011</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a:t>
            </a:r>
            <a:r>
              <a:rPr lang="fr-FR" sz="2500" b="1" dirty="0" err="1">
                <a:solidFill>
                  <a:srgbClr val="0DD5E0"/>
                </a:solidFill>
                <a:latin typeface="Open Sans" panose="020B0606030504020204" pitchFamily="34" charset="0"/>
                <a:ea typeface="Open Sans" panose="020B0606030504020204" pitchFamily="34" charset="0"/>
                <a:cs typeface="Open Sans" panose="020B0606030504020204" pitchFamily="34" charset="0"/>
              </a:rPr>
              <a:t>Warden</a:t>
            </a:r>
            <a:endPar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ZoneTexte 7">
            <a:extLst>
              <a:ext uri="{FF2B5EF4-FFF2-40B4-BE49-F238E27FC236}">
                <a16:creationId xmlns:a16="http://schemas.microsoft.com/office/drawing/2014/main" id="{8CDA174F-D89B-D4DA-EB02-D82DE3A2BE04}"/>
              </a:ext>
            </a:extLst>
          </p:cNvPr>
          <p:cNvSpPr txBox="1"/>
          <p:nvPr/>
        </p:nvSpPr>
        <p:spPr>
          <a:xfrm>
            <a:off x="2010635" y="1179561"/>
            <a:ext cx="5345862" cy="665281"/>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Projet lancé par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Clound</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Foundry</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Warden</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s’appuyait à la base sur LXC</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pic>
        <p:nvPicPr>
          <p:cNvPr id="5" name="Picture 4" descr="Diagram&#10;&#10;Description automatically generated">
            <a:extLst>
              <a:ext uri="{FF2B5EF4-FFF2-40B4-BE49-F238E27FC236}">
                <a16:creationId xmlns:a16="http://schemas.microsoft.com/office/drawing/2014/main" id="{C2FFC9FC-84C2-E4F1-9DC9-C8486CD49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6085" y="1179561"/>
            <a:ext cx="3706061" cy="2194379"/>
          </a:xfrm>
          <a:prstGeom prst="rect">
            <a:avLst/>
          </a:prstGeom>
        </p:spPr>
      </p:pic>
      <p:sp>
        <p:nvSpPr>
          <p:cNvPr id="6" name="ZoneTexte 7">
            <a:extLst>
              <a:ext uri="{FF2B5EF4-FFF2-40B4-BE49-F238E27FC236}">
                <a16:creationId xmlns:a16="http://schemas.microsoft.com/office/drawing/2014/main" id="{30B10C24-4ED2-9C83-AC52-FD5C0DF6EFEA}"/>
              </a:ext>
            </a:extLst>
          </p:cNvPr>
          <p:cNvSpPr txBox="1"/>
          <p:nvPr/>
        </p:nvSpPr>
        <p:spPr>
          <a:xfrm>
            <a:off x="2010635" y="1944109"/>
            <a:ext cx="5345862" cy="665281"/>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 avait pour but de fournir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moyen simple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de gérer des environnements isolés (des conteneurs 😉)</a:t>
            </a:r>
          </a:p>
        </p:txBody>
      </p:sp>
      <p:sp>
        <p:nvSpPr>
          <p:cNvPr id="7" name="ZoneTexte 7">
            <a:extLst>
              <a:ext uri="{FF2B5EF4-FFF2-40B4-BE49-F238E27FC236}">
                <a16:creationId xmlns:a16="http://schemas.microsoft.com/office/drawing/2014/main" id="{C2AA56BC-CE18-10A1-1521-D49AE8C9F66B}"/>
              </a:ext>
            </a:extLst>
          </p:cNvPr>
          <p:cNvSpPr txBox="1"/>
          <p:nvPr/>
        </p:nvSpPr>
        <p:spPr>
          <a:xfrm>
            <a:off x="2010635" y="2762942"/>
            <a:ext cx="5345862" cy="2378553"/>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Pour ce faire : </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endParaRPr>
          </a:p>
          <a:p>
            <a:pPr marL="285750" indent="-285750">
              <a:buFont typeface="Wingdings" panose="05000000000000000000" pitchFamily="2" charset="2"/>
              <a:buChar char="à"/>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 proposait une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API de gestion de conteneurs</a:t>
            </a:r>
            <a:b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b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à"/>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Il installait un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daemon</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dans chaque conteneur</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à"/>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 développé un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modèle client / serveur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lui permettant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gérer une collection de conteneurs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au sein de multiples hosts</a:t>
            </a:r>
          </a:p>
        </p:txBody>
      </p:sp>
      <p:grpSp>
        <p:nvGrpSpPr>
          <p:cNvPr id="23" name="Group 22">
            <a:extLst>
              <a:ext uri="{FF2B5EF4-FFF2-40B4-BE49-F238E27FC236}">
                <a16:creationId xmlns:a16="http://schemas.microsoft.com/office/drawing/2014/main" id="{0CABBFBB-9C70-A831-BE04-A7737DF2DB76}"/>
              </a:ext>
            </a:extLst>
          </p:cNvPr>
          <p:cNvGrpSpPr/>
          <p:nvPr/>
        </p:nvGrpSpPr>
        <p:grpSpPr>
          <a:xfrm>
            <a:off x="8850039" y="1991256"/>
            <a:ext cx="2931695" cy="3087929"/>
            <a:chOff x="8850039" y="1991256"/>
            <a:chExt cx="2931695" cy="3087929"/>
          </a:xfrm>
        </p:grpSpPr>
        <p:grpSp>
          <p:nvGrpSpPr>
            <p:cNvPr id="19" name="Group 18">
              <a:extLst>
                <a:ext uri="{FF2B5EF4-FFF2-40B4-BE49-F238E27FC236}">
                  <a16:creationId xmlns:a16="http://schemas.microsoft.com/office/drawing/2014/main" id="{BA420CD5-914A-05EA-E6D0-3B830089189D}"/>
                </a:ext>
              </a:extLst>
            </p:cNvPr>
            <p:cNvGrpSpPr/>
            <p:nvPr/>
          </p:nvGrpSpPr>
          <p:grpSpPr>
            <a:xfrm>
              <a:off x="8850039" y="3544485"/>
              <a:ext cx="2189949" cy="1534700"/>
              <a:chOff x="9160005" y="3606477"/>
              <a:chExt cx="2189949" cy="692807"/>
            </a:xfrm>
          </p:grpSpPr>
          <p:sp>
            <p:nvSpPr>
              <p:cNvPr id="10" name="Rectangle: Rounded Corners 9">
                <a:extLst>
                  <a:ext uri="{FF2B5EF4-FFF2-40B4-BE49-F238E27FC236}">
                    <a16:creationId xmlns:a16="http://schemas.microsoft.com/office/drawing/2014/main" id="{26233EBF-D84D-3F03-FA74-613ED9FE5BB6}"/>
                  </a:ext>
                </a:extLst>
              </p:cNvPr>
              <p:cNvSpPr/>
              <p:nvPr/>
            </p:nvSpPr>
            <p:spPr>
              <a:xfrm>
                <a:off x="9160005" y="3606477"/>
                <a:ext cx="2189949" cy="692807"/>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ZoneTexte 23">
                <a:extLst>
                  <a:ext uri="{FF2B5EF4-FFF2-40B4-BE49-F238E27FC236}">
                    <a16:creationId xmlns:a16="http://schemas.microsoft.com/office/drawing/2014/main" id="{23101E31-D3A1-A722-9580-96B68E06FF75}"/>
                  </a:ext>
                </a:extLst>
              </p:cNvPr>
              <p:cNvSpPr txBox="1"/>
              <p:nvPr/>
            </p:nvSpPr>
            <p:spPr>
              <a:xfrm>
                <a:off x="9160006" y="3674933"/>
                <a:ext cx="2189948" cy="527968"/>
              </a:xfrm>
              <a:prstGeom prst="rect">
                <a:avLst/>
              </a:prstGeom>
              <a:noFill/>
            </p:spPr>
            <p:txBody>
              <a:bodyPr wrap="square" rtlCol="0">
                <a:spAutoFit/>
              </a:bodyPr>
              <a:lstStyle/>
              <a:p>
                <a:r>
                  <a:rPr lang="fr-FR" sz="10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wshd</a:t>
                </a: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 </a:t>
                </a:r>
                <a:r>
                  <a:rPr lang="fr-FR" sz="1000" b="1"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Warden</a:t>
                </a:r>
                <a:r>
                  <a:rPr lang="fr-FR" sz="10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 Shell daemon</a:t>
                </a: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en charge de :</a:t>
                </a:r>
                <a:b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171450" indent="-171450">
                  <a:buFont typeface="Arial" panose="020B0604020202020204" pitchFamily="34" charset="0"/>
                  <a:buChar char="•"/>
                </a:pP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Gérer le conteneur</a:t>
                </a:r>
              </a:p>
              <a:p>
                <a:pPr marL="171450" indent="-171450">
                  <a:buFont typeface="Arial" panose="020B0604020202020204" pitchFamily="34" charset="0"/>
                  <a:buChar char="•"/>
                </a:pP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Lancer les process des app</a:t>
                </a:r>
              </a:p>
              <a:p>
                <a:pPr marL="171450" indent="-171450">
                  <a:buFont typeface="Arial" panose="020B0604020202020204" pitchFamily="34" charset="0"/>
                  <a:buChar char="•"/>
                </a:pP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Streamer les sortie standard et sortie d’erreur au client</a:t>
                </a:r>
              </a:p>
            </p:txBody>
          </p:sp>
        </p:grpSp>
        <p:sp>
          <p:nvSpPr>
            <p:cNvPr id="17" name="Arrow: Circular 16">
              <a:extLst>
                <a:ext uri="{FF2B5EF4-FFF2-40B4-BE49-F238E27FC236}">
                  <a16:creationId xmlns:a16="http://schemas.microsoft.com/office/drawing/2014/main" id="{785E1C74-84A7-7ECD-599A-940A65EC8C50}"/>
                </a:ext>
              </a:extLst>
            </p:cNvPr>
            <p:cNvSpPr/>
            <p:nvPr/>
          </p:nvSpPr>
          <p:spPr>
            <a:xfrm rot="16200000" flipV="1">
              <a:off x="10250201" y="2343694"/>
              <a:ext cx="1883971" cy="1179095"/>
            </a:xfrm>
            <a:prstGeom prst="circularArrow">
              <a:avLst>
                <a:gd name="adj1" fmla="val 6481"/>
                <a:gd name="adj2" fmla="val 1142319"/>
                <a:gd name="adj3" fmla="val 20344617"/>
                <a:gd name="adj4" fmla="val 10800000"/>
                <a:gd name="adj5" fmla="val 12500"/>
              </a:avLst>
            </a:prstGeom>
            <a:solidFill>
              <a:srgbClr val="0DD5E0"/>
            </a:solidFill>
            <a:ln w="254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grpSp>
        <p:nvGrpSpPr>
          <p:cNvPr id="22" name="Group 21">
            <a:extLst>
              <a:ext uri="{FF2B5EF4-FFF2-40B4-BE49-F238E27FC236}">
                <a16:creationId xmlns:a16="http://schemas.microsoft.com/office/drawing/2014/main" id="{BE5EAD20-625A-3C83-62A5-D674FFF7CEE1}"/>
              </a:ext>
            </a:extLst>
          </p:cNvPr>
          <p:cNvGrpSpPr/>
          <p:nvPr/>
        </p:nvGrpSpPr>
        <p:grpSpPr>
          <a:xfrm>
            <a:off x="3901699" y="2872454"/>
            <a:ext cx="2832318" cy="420933"/>
            <a:chOff x="3901699" y="2872454"/>
            <a:chExt cx="2832318" cy="420933"/>
          </a:xfrm>
        </p:grpSpPr>
        <p:sp>
          <p:nvSpPr>
            <p:cNvPr id="20" name="Right Brace 19">
              <a:extLst>
                <a:ext uri="{FF2B5EF4-FFF2-40B4-BE49-F238E27FC236}">
                  <a16:creationId xmlns:a16="http://schemas.microsoft.com/office/drawing/2014/main" id="{FA6227FF-D5F4-16C1-34D0-853B26363AFD}"/>
                </a:ext>
              </a:extLst>
            </p:cNvPr>
            <p:cNvSpPr/>
            <p:nvPr/>
          </p:nvSpPr>
          <p:spPr>
            <a:xfrm rot="16200000">
              <a:off x="5240366" y="1799737"/>
              <a:ext cx="154983" cy="2832318"/>
            </a:xfrm>
            <a:prstGeom prst="rightBrace">
              <a:avLst/>
            </a:prstGeom>
            <a:ln w="12700">
              <a:solidFill>
                <a:srgbClr val="0DD5E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21" name="ZoneTexte 23">
              <a:extLst>
                <a:ext uri="{FF2B5EF4-FFF2-40B4-BE49-F238E27FC236}">
                  <a16:creationId xmlns:a16="http://schemas.microsoft.com/office/drawing/2014/main" id="{7C8E66D3-66D4-4FD2-4CD3-E135EF59CDDC}"/>
                </a:ext>
              </a:extLst>
            </p:cNvPr>
            <p:cNvSpPr txBox="1"/>
            <p:nvPr/>
          </p:nvSpPr>
          <p:spPr>
            <a:xfrm>
              <a:off x="4439342" y="2872454"/>
              <a:ext cx="1757030" cy="246221"/>
            </a:xfrm>
            <a:prstGeom prst="rect">
              <a:avLst/>
            </a:prstGeom>
            <a:noFill/>
          </p:spPr>
          <p:txBody>
            <a:bodyPr wrap="square" rtlCol="0">
              <a:spAutoFit/>
            </a:bodyPr>
            <a:lstStyle/>
            <a:p>
              <a:pPr algn="ctr"/>
              <a:r>
                <a:rPr lang="fr-FR" sz="10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Objectif principal</a:t>
              </a:r>
            </a:p>
          </p:txBody>
        </p:sp>
      </p:grpSp>
    </p:spTree>
    <p:extLst>
      <p:ext uri="{BB962C8B-B14F-4D97-AF65-F5344CB8AC3E}">
        <p14:creationId xmlns:p14="http://schemas.microsoft.com/office/powerpoint/2010/main" val="238577635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ZoneTexte 16">
            <a:extLst>
              <a:ext uri="{FF2B5EF4-FFF2-40B4-BE49-F238E27FC236}">
                <a16:creationId xmlns:a16="http://schemas.microsoft.com/office/drawing/2014/main" id="{AF140616-267E-C9BE-E1FB-9E088EC2B08E}"/>
              </a:ext>
            </a:extLst>
          </p:cNvPr>
          <p:cNvSpPr txBox="1"/>
          <p:nvPr/>
        </p:nvSpPr>
        <p:spPr>
          <a:xfrm>
            <a:off x="5380800" y="2516033"/>
            <a:ext cx="2569385" cy="584775"/>
          </a:xfrm>
          <a:prstGeom prst="rect">
            <a:avLst/>
          </a:prstGeom>
          <a:noFill/>
        </p:spPr>
        <p:txBody>
          <a:bodyPr wrap="square" rtlCol="0">
            <a:spAutoFit/>
          </a:bodyPr>
          <a:lstStyle/>
          <a:p>
            <a:pPr algn="ctr"/>
            <a:r>
              <a:rPr lang="fr-FR" sz="3200" b="1" dirty="0">
                <a:solidFill>
                  <a:srgbClr val="E00D86"/>
                </a:solidFill>
                <a:latin typeface="Open Sans" panose="020B0606030504020204" pitchFamily="34" charset="0"/>
                <a:ea typeface="Open Sans" panose="020B0606030504020204" pitchFamily="34" charset="0"/>
                <a:cs typeface="Open Sans" panose="020B0606030504020204" pitchFamily="34" charset="0"/>
              </a:rPr>
              <a:t>2013/02</a:t>
            </a:r>
          </a:p>
        </p:txBody>
      </p:sp>
      <p:sp>
        <p:nvSpPr>
          <p:cNvPr id="9" name="ZoneTexte 7">
            <a:extLst>
              <a:ext uri="{FF2B5EF4-FFF2-40B4-BE49-F238E27FC236}">
                <a16:creationId xmlns:a16="http://schemas.microsoft.com/office/drawing/2014/main" id="{8CDA174F-D89B-D4DA-EB02-D82DE3A2BE04}"/>
              </a:ext>
            </a:extLst>
          </p:cNvPr>
          <p:cNvSpPr txBox="1"/>
          <p:nvPr/>
        </p:nvSpPr>
        <p:spPr>
          <a:xfrm>
            <a:off x="3112166" y="3429000"/>
            <a:ext cx="7106655" cy="1027783"/>
          </a:xfrm>
          <a:prstGeom prst="rect">
            <a:avLst/>
          </a:prstGeom>
          <a:noFill/>
        </p:spPr>
        <p:txBody>
          <a:bodyPr wrap="square" rtlCol="0">
            <a:no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Ajout de la 1ere « version complète » des </a:t>
            </a:r>
            <a:r>
              <a:rPr lang="fr-FR" sz="2500" dirty="0">
                <a:solidFill>
                  <a:srgbClr val="F88224"/>
                </a:solidFill>
                <a:latin typeface="Open Sans" panose="020B0606030504020204" pitchFamily="34" charset="0"/>
                <a:ea typeface="Open Sans" panose="020B0606030504020204" pitchFamily="34" charset="0"/>
                <a:cs typeface="Open Sans" panose="020B0606030504020204" pitchFamily="34" charset="0"/>
              </a:rPr>
              <a:t>user </a:t>
            </a:r>
            <a:r>
              <a:rPr lang="fr-FR" sz="25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namespaces</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au noyau Linux 3.8</a:t>
            </a:r>
          </a:p>
        </p:txBody>
      </p:sp>
      <p:grpSp>
        <p:nvGrpSpPr>
          <p:cNvPr id="13" name="Group 12">
            <a:extLst>
              <a:ext uri="{FF2B5EF4-FFF2-40B4-BE49-F238E27FC236}">
                <a16:creationId xmlns:a16="http://schemas.microsoft.com/office/drawing/2014/main" id="{78ED12D7-7406-5A03-CFA5-EEC4C4098A05}"/>
              </a:ext>
            </a:extLst>
          </p:cNvPr>
          <p:cNvGrpSpPr/>
          <p:nvPr/>
        </p:nvGrpSpPr>
        <p:grpSpPr>
          <a:xfrm>
            <a:off x="3299768" y="4695065"/>
            <a:ext cx="6731447" cy="998154"/>
            <a:chOff x="3086321" y="4542665"/>
            <a:chExt cx="6731447" cy="998154"/>
          </a:xfrm>
        </p:grpSpPr>
        <p:sp>
          <p:nvSpPr>
            <p:cNvPr id="7" name="Rectangle: Rounded Corners 6">
              <a:extLst>
                <a:ext uri="{FF2B5EF4-FFF2-40B4-BE49-F238E27FC236}">
                  <a16:creationId xmlns:a16="http://schemas.microsoft.com/office/drawing/2014/main" id="{925F5F7E-A55A-2670-D303-BB966034866C}"/>
                </a:ext>
              </a:extLst>
            </p:cNvPr>
            <p:cNvSpPr/>
            <p:nvPr/>
          </p:nvSpPr>
          <p:spPr>
            <a:xfrm>
              <a:off x="3086321" y="4542665"/>
              <a:ext cx="6731447" cy="998154"/>
            </a:xfrm>
            <a:prstGeom prst="roundRect">
              <a:avLst/>
            </a:prstGeom>
            <a:solidFill>
              <a:srgbClr val="262626"/>
            </a:solidFill>
            <a:ln w="635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ZoneTexte 23">
              <a:extLst>
                <a:ext uri="{FF2B5EF4-FFF2-40B4-BE49-F238E27FC236}">
                  <a16:creationId xmlns:a16="http://schemas.microsoft.com/office/drawing/2014/main" id="{41EA8B5E-E77C-730B-63D7-2B09AC73381F}"/>
                </a:ext>
              </a:extLst>
            </p:cNvPr>
            <p:cNvSpPr txBox="1"/>
            <p:nvPr/>
          </p:nvSpPr>
          <p:spPr>
            <a:xfrm>
              <a:off x="3998157" y="4642935"/>
              <a:ext cx="5819611" cy="830997"/>
            </a:xfrm>
            <a:prstGeom prst="rect">
              <a:avLst/>
            </a:prstGeom>
            <a:noFill/>
          </p:spPr>
          <p:txBody>
            <a:bodyPr wrap="square" rtlCol="0">
              <a:sp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Solomon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Hykes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l’a affirmé lors de son tout premier talk de présentation Docker, c’est la sortie de ces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user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namespaces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qui marchent maintenant</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qui a rendu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Docker possible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pic>
          <p:nvPicPr>
            <p:cNvPr id="11" name="Picture 2" descr="Information on Microsoft Windows 11 22H2">
              <a:extLst>
                <a:ext uri="{FF2B5EF4-FFF2-40B4-BE49-F238E27FC236}">
                  <a16:creationId xmlns:a16="http://schemas.microsoft.com/office/drawing/2014/main" id="{C2E087AA-F683-D785-D463-572C493849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1872" y="4703277"/>
              <a:ext cx="690033" cy="69003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96356654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ZoneTexte 7">
            <a:extLst>
              <a:ext uri="{FF2B5EF4-FFF2-40B4-BE49-F238E27FC236}">
                <a16:creationId xmlns:a16="http://schemas.microsoft.com/office/drawing/2014/main" id="{8CDA174F-D89B-D4DA-EB02-D82DE3A2BE04}"/>
              </a:ext>
            </a:extLst>
          </p:cNvPr>
          <p:cNvSpPr txBox="1"/>
          <p:nvPr/>
        </p:nvSpPr>
        <p:spPr>
          <a:xfrm>
            <a:off x="2968976" y="1702500"/>
            <a:ext cx="7507705" cy="1027783"/>
          </a:xfrm>
          <a:prstGeom prst="rect">
            <a:avLst/>
          </a:prstGeom>
          <a:noFill/>
        </p:spPr>
        <p:txBody>
          <a:bodyPr wrap="square" rtlCol="0">
            <a:noAutofit/>
          </a:bodyPr>
          <a:lstStyle/>
          <a:p>
            <a:pPr algn="ctr"/>
            <a:r>
              <a:rPr lang="fr-FR" sz="25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cgroups</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 </a:t>
            </a:r>
            <a:r>
              <a:rPr lang="fr-FR" sz="25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namespaces</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 qui marchent » + quelques autres fonctionnalités du noyau Linux</a:t>
            </a:r>
          </a:p>
        </p:txBody>
      </p:sp>
      <p:sp>
        <p:nvSpPr>
          <p:cNvPr id="2" name="Arrow: Right 1">
            <a:extLst>
              <a:ext uri="{FF2B5EF4-FFF2-40B4-BE49-F238E27FC236}">
                <a16:creationId xmlns:a16="http://schemas.microsoft.com/office/drawing/2014/main" id="{C5E91800-EDE6-E2C6-FCAC-DD8777B0BCC2}"/>
              </a:ext>
            </a:extLst>
          </p:cNvPr>
          <p:cNvSpPr/>
          <p:nvPr/>
        </p:nvSpPr>
        <p:spPr>
          <a:xfrm rot="5400000">
            <a:off x="6315187" y="3036192"/>
            <a:ext cx="815286" cy="333577"/>
          </a:xfrm>
          <a:prstGeom prst="rightArrow">
            <a:avLst/>
          </a:prstGeom>
          <a:solidFill>
            <a:srgbClr val="0DD5E0"/>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ZoneTexte 7">
            <a:extLst>
              <a:ext uri="{FF2B5EF4-FFF2-40B4-BE49-F238E27FC236}">
                <a16:creationId xmlns:a16="http://schemas.microsoft.com/office/drawing/2014/main" id="{56B1FF36-44E7-505A-91E3-AA4CB9AF5732}"/>
              </a:ext>
            </a:extLst>
          </p:cNvPr>
          <p:cNvSpPr txBox="1"/>
          <p:nvPr/>
        </p:nvSpPr>
        <p:spPr>
          <a:xfrm>
            <a:off x="3317892" y="3740732"/>
            <a:ext cx="6809875" cy="1027783"/>
          </a:xfrm>
          <a:prstGeom prst="rect">
            <a:avLst/>
          </a:prstGeom>
          <a:noFill/>
        </p:spPr>
        <p:txBody>
          <a:bodyPr wrap="square" rtlCol="0">
            <a:no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Tout est là pour créer des </a:t>
            </a:r>
            <a:r>
              <a:rPr lang="fr-FR" sz="2500" dirty="0">
                <a:solidFill>
                  <a:srgbClr val="F88224"/>
                </a:solidFill>
                <a:latin typeface="Open Sans" panose="020B0606030504020204" pitchFamily="34" charset="0"/>
                <a:ea typeface="Open Sans" panose="020B0606030504020204" pitchFamily="34" charset="0"/>
                <a:cs typeface="Open Sans" panose="020B0606030504020204" pitchFamily="34" charset="0"/>
              </a:rPr>
              <a:t>conteneurs</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Y compris A LA MAIN 😮</a:t>
            </a:r>
          </a:p>
        </p:txBody>
      </p:sp>
      <p:grpSp>
        <p:nvGrpSpPr>
          <p:cNvPr id="12" name="Group 11">
            <a:extLst>
              <a:ext uri="{FF2B5EF4-FFF2-40B4-BE49-F238E27FC236}">
                <a16:creationId xmlns:a16="http://schemas.microsoft.com/office/drawing/2014/main" id="{C2A092D1-0D79-5227-2F2B-D947B4817103}"/>
              </a:ext>
            </a:extLst>
          </p:cNvPr>
          <p:cNvGrpSpPr/>
          <p:nvPr/>
        </p:nvGrpSpPr>
        <p:grpSpPr>
          <a:xfrm>
            <a:off x="7359247" y="2551580"/>
            <a:ext cx="2768520" cy="703771"/>
            <a:chOff x="7359247" y="2551580"/>
            <a:chExt cx="2768520" cy="703771"/>
          </a:xfrm>
        </p:grpSpPr>
        <p:grpSp>
          <p:nvGrpSpPr>
            <p:cNvPr id="8" name="Group 7">
              <a:extLst>
                <a:ext uri="{FF2B5EF4-FFF2-40B4-BE49-F238E27FC236}">
                  <a16:creationId xmlns:a16="http://schemas.microsoft.com/office/drawing/2014/main" id="{94B40A87-646E-16B8-9143-504C2216C6C4}"/>
                </a:ext>
              </a:extLst>
            </p:cNvPr>
            <p:cNvGrpSpPr/>
            <p:nvPr/>
          </p:nvGrpSpPr>
          <p:grpSpPr>
            <a:xfrm>
              <a:off x="8507511" y="2818925"/>
              <a:ext cx="1620256" cy="436426"/>
              <a:chOff x="2401554" y="5072056"/>
              <a:chExt cx="1620256" cy="436426"/>
            </a:xfrm>
          </p:grpSpPr>
          <p:sp>
            <p:nvSpPr>
              <p:cNvPr id="5" name="Rectangle: Rounded Corners 4">
                <a:extLst>
                  <a:ext uri="{FF2B5EF4-FFF2-40B4-BE49-F238E27FC236}">
                    <a16:creationId xmlns:a16="http://schemas.microsoft.com/office/drawing/2014/main" id="{331261FA-092F-D78E-509E-95A916156B59}"/>
                  </a:ext>
                </a:extLst>
              </p:cNvPr>
              <p:cNvSpPr/>
              <p:nvPr/>
            </p:nvSpPr>
            <p:spPr>
              <a:xfrm>
                <a:off x="2401554" y="5072056"/>
                <a:ext cx="1620256" cy="436426"/>
              </a:xfrm>
              <a:prstGeom prst="roundRect">
                <a:avLst/>
              </a:prstGeom>
              <a:solidFill>
                <a:srgbClr val="262626"/>
              </a:solidFill>
              <a:ln w="254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ZoneTexte 23">
                <a:extLst>
                  <a:ext uri="{FF2B5EF4-FFF2-40B4-BE49-F238E27FC236}">
                    <a16:creationId xmlns:a16="http://schemas.microsoft.com/office/drawing/2014/main" id="{13335FCF-7A92-F242-1C5A-577990FD61B5}"/>
                  </a:ext>
                </a:extLst>
              </p:cNvPr>
              <p:cNvSpPr txBox="1"/>
              <p:nvPr/>
            </p:nvSpPr>
            <p:spPr>
              <a:xfrm>
                <a:off x="2401556" y="5108371"/>
                <a:ext cx="1620254" cy="400110"/>
              </a:xfrm>
              <a:prstGeom prst="rect">
                <a:avLst/>
              </a:prstGeom>
              <a:noFill/>
            </p:spPr>
            <p:txBody>
              <a:bodyPr wrap="square" rtlCol="0">
                <a:spAutoFit/>
              </a:bodyPr>
              <a:lstStyle/>
              <a:p>
                <a:r>
                  <a:rPr lang="fr-FR" sz="10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pivot_root</a:t>
                </a:r>
                <a: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0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seccompbpf</a:t>
                </a:r>
                <a: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r>
                  <a:rPr lang="fr-FR" sz="10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capabilities</a:t>
                </a:r>
                <a:endPar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11" name="Arrow: Bent 10">
              <a:extLst>
                <a:ext uri="{FF2B5EF4-FFF2-40B4-BE49-F238E27FC236}">
                  <a16:creationId xmlns:a16="http://schemas.microsoft.com/office/drawing/2014/main" id="{591AA24D-3859-DB3A-A2FF-38F5EE19EBB9}"/>
                </a:ext>
              </a:extLst>
            </p:cNvPr>
            <p:cNvSpPr/>
            <p:nvPr/>
          </p:nvSpPr>
          <p:spPr>
            <a:xfrm rot="16200000">
              <a:off x="7605793" y="2305034"/>
              <a:ext cx="534692" cy="1027783"/>
            </a:xfrm>
            <a:prstGeom prst="bentArrow">
              <a:avLst>
                <a:gd name="adj1" fmla="val 8413"/>
                <a:gd name="adj2" fmla="val 11777"/>
                <a:gd name="adj3" fmla="val 23492"/>
                <a:gd name="adj4" fmla="val 76508"/>
              </a:avLst>
            </a:prstGeom>
            <a:solidFill>
              <a:srgbClr val="0DD5E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Tree>
    <p:extLst>
      <p:ext uri="{BB962C8B-B14F-4D97-AF65-F5344CB8AC3E}">
        <p14:creationId xmlns:p14="http://schemas.microsoft.com/office/powerpoint/2010/main" val="193466245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23">
            <a:extLst>
              <a:ext uri="{FF2B5EF4-FFF2-40B4-BE49-F238E27FC236}">
                <a16:creationId xmlns:a16="http://schemas.microsoft.com/office/drawing/2014/main" id="{5D64BC6D-FD5D-BD63-FED0-D21013444A00}"/>
              </a:ext>
            </a:extLst>
          </p:cNvPr>
          <p:cNvSpPr txBox="1"/>
          <p:nvPr/>
        </p:nvSpPr>
        <p:spPr>
          <a:xfrm>
            <a:off x="2695007" y="5825709"/>
            <a:ext cx="8235457" cy="584775"/>
          </a:xfrm>
          <a:prstGeom prst="rect">
            <a:avLst/>
          </a:prstGeom>
          <a:noFill/>
        </p:spPr>
        <p:txBody>
          <a:bodyPr wrap="square" rtlCol="0">
            <a:spAutoFit/>
          </a:bodyPr>
          <a:lstStyle/>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Julia Evans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zine</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 containers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aren’t</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magic</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3"/>
              </a:rPr>
              <a:t>https://twitter.com/b0rk/status/1230606332681691136</a:t>
            </a:r>
            <a:endPar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 name="Picture 2" descr="Text&#10;&#10;Description automatically generated">
            <a:extLst>
              <a:ext uri="{FF2B5EF4-FFF2-40B4-BE49-F238E27FC236}">
                <a16:creationId xmlns:a16="http://schemas.microsoft.com/office/drawing/2014/main" id="{B994E2F3-47EE-5DB9-44C5-43C351F9D1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7512" y="256674"/>
            <a:ext cx="9230445" cy="5569035"/>
          </a:xfrm>
          <a:prstGeom prst="rect">
            <a:avLst/>
          </a:prstGeom>
        </p:spPr>
      </p:pic>
    </p:spTree>
    <p:extLst>
      <p:ext uri="{BB962C8B-B14F-4D97-AF65-F5344CB8AC3E}">
        <p14:creationId xmlns:p14="http://schemas.microsoft.com/office/powerpoint/2010/main" val="242055861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23">
            <a:extLst>
              <a:ext uri="{FF2B5EF4-FFF2-40B4-BE49-F238E27FC236}">
                <a16:creationId xmlns:a16="http://schemas.microsoft.com/office/drawing/2014/main" id="{5D64BC6D-FD5D-BD63-FED0-D21013444A00}"/>
              </a:ext>
            </a:extLst>
          </p:cNvPr>
          <p:cNvSpPr txBox="1"/>
          <p:nvPr/>
        </p:nvSpPr>
        <p:spPr>
          <a:xfrm>
            <a:off x="2695007" y="5825709"/>
            <a:ext cx="8235457" cy="584775"/>
          </a:xfrm>
          <a:prstGeom prst="rect">
            <a:avLst/>
          </a:prstGeom>
          <a:noFill/>
        </p:spPr>
        <p:txBody>
          <a:bodyPr wrap="square" rtlCol="0">
            <a:spAutoFit/>
          </a:bodyPr>
          <a:lstStyle/>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Julia Evans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zine</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 containers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aren’t</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magic</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3"/>
              </a:rPr>
              <a:t>https://twitter.com/b0rk/status/1230606332681691136</a:t>
            </a:r>
            <a:endPar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 name="Picture 2" descr="Text&#10;&#10;Description automatically generated">
            <a:extLst>
              <a:ext uri="{FF2B5EF4-FFF2-40B4-BE49-F238E27FC236}">
                <a16:creationId xmlns:a16="http://schemas.microsoft.com/office/drawing/2014/main" id="{B994E2F3-47EE-5DB9-44C5-43C351F9D1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7512" y="256674"/>
            <a:ext cx="9230445" cy="5569035"/>
          </a:xfrm>
          <a:prstGeom prst="rect">
            <a:avLst/>
          </a:prstGeom>
        </p:spPr>
      </p:pic>
      <p:grpSp>
        <p:nvGrpSpPr>
          <p:cNvPr id="14" name="Group 13">
            <a:extLst>
              <a:ext uri="{FF2B5EF4-FFF2-40B4-BE49-F238E27FC236}">
                <a16:creationId xmlns:a16="http://schemas.microsoft.com/office/drawing/2014/main" id="{7C388EF3-7510-C186-AEE9-EE749B2C1150}"/>
              </a:ext>
            </a:extLst>
          </p:cNvPr>
          <p:cNvGrpSpPr/>
          <p:nvPr/>
        </p:nvGrpSpPr>
        <p:grpSpPr>
          <a:xfrm>
            <a:off x="1110249" y="3221527"/>
            <a:ext cx="1172502" cy="414945"/>
            <a:chOff x="423687" y="2929834"/>
            <a:chExt cx="1172502" cy="414945"/>
          </a:xfrm>
        </p:grpSpPr>
        <p:sp>
          <p:nvSpPr>
            <p:cNvPr id="4" name="Rectangle: Rounded Corners 3">
              <a:extLst>
                <a:ext uri="{FF2B5EF4-FFF2-40B4-BE49-F238E27FC236}">
                  <a16:creationId xmlns:a16="http://schemas.microsoft.com/office/drawing/2014/main" id="{0DE188EE-1EBB-A590-692A-95DC321A24E2}"/>
                </a:ext>
              </a:extLst>
            </p:cNvPr>
            <p:cNvSpPr/>
            <p:nvPr/>
          </p:nvSpPr>
          <p:spPr>
            <a:xfrm>
              <a:off x="423687" y="2929834"/>
              <a:ext cx="1172502" cy="414945"/>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ZoneTexte 23">
              <a:extLst>
                <a:ext uri="{FF2B5EF4-FFF2-40B4-BE49-F238E27FC236}">
                  <a16:creationId xmlns:a16="http://schemas.microsoft.com/office/drawing/2014/main" id="{6538E681-2B61-DA4C-81AA-11027CA19475}"/>
                </a:ext>
              </a:extLst>
            </p:cNvPr>
            <p:cNvSpPr txBox="1"/>
            <p:nvPr/>
          </p:nvSpPr>
          <p:spPr>
            <a:xfrm>
              <a:off x="487856" y="2953897"/>
              <a:ext cx="1108333" cy="346461"/>
            </a:xfrm>
            <a:prstGeom prst="rect">
              <a:avLst/>
            </a:prstGeom>
            <a:noFill/>
          </p:spPr>
          <p:txBody>
            <a:bodyPr wrap="square" rtlCol="0">
              <a:spAutoFit/>
            </a:bodyPr>
            <a:lstStyle/>
            <a:p>
              <a:pPr algn="ct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cgroups</a:t>
              </a:r>
              <a:endPar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13" name="Group 12">
            <a:extLst>
              <a:ext uri="{FF2B5EF4-FFF2-40B4-BE49-F238E27FC236}">
                <a16:creationId xmlns:a16="http://schemas.microsoft.com/office/drawing/2014/main" id="{C00BECB9-3D2C-CAAB-D471-0C7EEF90AD9D}"/>
              </a:ext>
            </a:extLst>
          </p:cNvPr>
          <p:cNvGrpSpPr/>
          <p:nvPr/>
        </p:nvGrpSpPr>
        <p:grpSpPr>
          <a:xfrm>
            <a:off x="784147" y="4650077"/>
            <a:ext cx="1477304" cy="414945"/>
            <a:chOff x="568066" y="4052781"/>
            <a:chExt cx="1477304" cy="414945"/>
          </a:xfrm>
        </p:grpSpPr>
        <p:sp>
          <p:nvSpPr>
            <p:cNvPr id="8" name="Rectangle: Rounded Corners 7">
              <a:extLst>
                <a:ext uri="{FF2B5EF4-FFF2-40B4-BE49-F238E27FC236}">
                  <a16:creationId xmlns:a16="http://schemas.microsoft.com/office/drawing/2014/main" id="{E7B0E342-A1AF-1B63-1A59-30EE3F957DC2}"/>
                </a:ext>
              </a:extLst>
            </p:cNvPr>
            <p:cNvSpPr/>
            <p:nvPr/>
          </p:nvSpPr>
          <p:spPr>
            <a:xfrm>
              <a:off x="568066" y="4052781"/>
              <a:ext cx="1477304" cy="414945"/>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ZoneTexte 23">
              <a:extLst>
                <a:ext uri="{FF2B5EF4-FFF2-40B4-BE49-F238E27FC236}">
                  <a16:creationId xmlns:a16="http://schemas.microsoft.com/office/drawing/2014/main" id="{7D6401DA-1219-C762-7BBC-3E2EF0364B27}"/>
                </a:ext>
              </a:extLst>
            </p:cNvPr>
            <p:cNvSpPr txBox="1"/>
            <p:nvPr/>
          </p:nvSpPr>
          <p:spPr>
            <a:xfrm>
              <a:off x="584110" y="4076844"/>
              <a:ext cx="1461260" cy="338554"/>
            </a:xfrm>
            <a:prstGeom prst="rect">
              <a:avLst/>
            </a:prstGeom>
            <a:noFill/>
          </p:spPr>
          <p:txBody>
            <a:bodyPr wrap="square" rtlCol="0">
              <a:spAutoFit/>
            </a:bodyPr>
            <a:lstStyle/>
            <a:p>
              <a:pPr algn="ct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namespaces</a:t>
              </a:r>
              <a:endPar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12" name="Group 11">
            <a:extLst>
              <a:ext uri="{FF2B5EF4-FFF2-40B4-BE49-F238E27FC236}">
                <a16:creationId xmlns:a16="http://schemas.microsoft.com/office/drawing/2014/main" id="{AF84B6C2-7847-081B-FD61-548DEA4CD364}"/>
              </a:ext>
            </a:extLst>
          </p:cNvPr>
          <p:cNvGrpSpPr/>
          <p:nvPr/>
        </p:nvGrpSpPr>
        <p:grpSpPr>
          <a:xfrm>
            <a:off x="1739139" y="5367280"/>
            <a:ext cx="1172502" cy="414945"/>
            <a:chOff x="1097455" y="4849625"/>
            <a:chExt cx="1172502" cy="414945"/>
          </a:xfrm>
        </p:grpSpPr>
        <p:sp>
          <p:nvSpPr>
            <p:cNvPr id="10" name="Rectangle: Rounded Corners 9">
              <a:extLst>
                <a:ext uri="{FF2B5EF4-FFF2-40B4-BE49-F238E27FC236}">
                  <a16:creationId xmlns:a16="http://schemas.microsoft.com/office/drawing/2014/main" id="{241E537D-D8D6-FA03-FCE5-A44EEF7A524F}"/>
                </a:ext>
              </a:extLst>
            </p:cNvPr>
            <p:cNvSpPr/>
            <p:nvPr/>
          </p:nvSpPr>
          <p:spPr>
            <a:xfrm>
              <a:off x="1097455" y="4849625"/>
              <a:ext cx="1172502" cy="414945"/>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ZoneTexte 23">
              <a:extLst>
                <a:ext uri="{FF2B5EF4-FFF2-40B4-BE49-F238E27FC236}">
                  <a16:creationId xmlns:a16="http://schemas.microsoft.com/office/drawing/2014/main" id="{8C3DA4F3-10EC-3864-87CE-F74864BF5F28}"/>
                </a:ext>
              </a:extLst>
            </p:cNvPr>
            <p:cNvSpPr txBox="1"/>
            <p:nvPr/>
          </p:nvSpPr>
          <p:spPr>
            <a:xfrm>
              <a:off x="1161624" y="4873688"/>
              <a:ext cx="1108333" cy="346461"/>
            </a:xfrm>
            <a:prstGeom prst="rect">
              <a:avLst/>
            </a:prstGeom>
            <a:noFill/>
          </p:spPr>
          <p:txBody>
            <a:bodyPr wrap="square" rtlCol="0">
              <a:spAutoFit/>
            </a:bodyPr>
            <a:lstStyle/>
            <a:p>
              <a:pPr algn="ct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chroot</a:t>
              </a:r>
              <a:endPar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15" name="Right Brace 14">
            <a:extLst>
              <a:ext uri="{FF2B5EF4-FFF2-40B4-BE49-F238E27FC236}">
                <a16:creationId xmlns:a16="http://schemas.microsoft.com/office/drawing/2014/main" id="{3409F370-F795-8796-1286-7D9467DC3C54}"/>
              </a:ext>
            </a:extLst>
          </p:cNvPr>
          <p:cNvSpPr/>
          <p:nvPr/>
        </p:nvSpPr>
        <p:spPr>
          <a:xfrm rot="10800000">
            <a:off x="2412106" y="2679030"/>
            <a:ext cx="274829" cy="1481737"/>
          </a:xfrm>
          <a:prstGeom prst="rightBrace">
            <a:avLst/>
          </a:prstGeom>
          <a:ln w="31750">
            <a:solidFill>
              <a:srgbClr val="0DD5E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16" name="Arrow: Right 15">
            <a:extLst>
              <a:ext uri="{FF2B5EF4-FFF2-40B4-BE49-F238E27FC236}">
                <a16:creationId xmlns:a16="http://schemas.microsoft.com/office/drawing/2014/main" id="{E8EA9B00-5A38-7974-A0F4-AD4C177E0DD5}"/>
              </a:ext>
            </a:extLst>
          </p:cNvPr>
          <p:cNvSpPr/>
          <p:nvPr/>
        </p:nvSpPr>
        <p:spPr>
          <a:xfrm rot="20287834">
            <a:off x="2331829" y="4360958"/>
            <a:ext cx="815286" cy="192084"/>
          </a:xfrm>
          <a:prstGeom prst="rightArrow">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Arrow: Right 16">
            <a:extLst>
              <a:ext uri="{FF2B5EF4-FFF2-40B4-BE49-F238E27FC236}">
                <a16:creationId xmlns:a16="http://schemas.microsoft.com/office/drawing/2014/main" id="{4ED9531F-EC82-472E-D3E3-AFFC2E973DF1}"/>
              </a:ext>
            </a:extLst>
          </p:cNvPr>
          <p:cNvSpPr/>
          <p:nvPr/>
        </p:nvSpPr>
        <p:spPr>
          <a:xfrm rot="18204181">
            <a:off x="2503997" y="4834105"/>
            <a:ext cx="815286" cy="192084"/>
          </a:xfrm>
          <a:prstGeom prst="rightArrow">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15073748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ZoneTexte 7">
            <a:extLst>
              <a:ext uri="{FF2B5EF4-FFF2-40B4-BE49-F238E27FC236}">
                <a16:creationId xmlns:a16="http://schemas.microsoft.com/office/drawing/2014/main" id="{8CDA174F-D89B-D4DA-EB02-D82DE3A2BE04}"/>
              </a:ext>
            </a:extLst>
          </p:cNvPr>
          <p:cNvSpPr txBox="1"/>
          <p:nvPr/>
        </p:nvSpPr>
        <p:spPr>
          <a:xfrm>
            <a:off x="2968976" y="1702500"/>
            <a:ext cx="7507705" cy="1027783"/>
          </a:xfrm>
          <a:prstGeom prst="rect">
            <a:avLst/>
          </a:prstGeom>
          <a:noFill/>
        </p:spPr>
        <p:txBody>
          <a:bodyPr wrap="square" rtlCol="0">
            <a:no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Bon, c’est top, on sait maintenant qu’on est capable de </a:t>
            </a:r>
            <a:r>
              <a:rPr lang="fr-FR" sz="2500" dirty="0">
                <a:solidFill>
                  <a:srgbClr val="F88224"/>
                </a:solidFill>
                <a:latin typeface="Open Sans" panose="020B0606030504020204" pitchFamily="34" charset="0"/>
                <a:ea typeface="Open Sans" panose="020B0606030504020204" pitchFamily="34" charset="0"/>
                <a:cs typeface="Open Sans" panose="020B0606030504020204" pitchFamily="34" charset="0"/>
              </a:rPr>
              <a:t>créer un conteneur à la main </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pPr algn="ctr"/>
            <a:endPar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ctr"/>
            <a:endPar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ZoneTexte 7">
            <a:extLst>
              <a:ext uri="{FF2B5EF4-FFF2-40B4-BE49-F238E27FC236}">
                <a16:creationId xmlns:a16="http://schemas.microsoft.com/office/drawing/2014/main" id="{75D86816-6FFA-5030-354C-DACC3FAF668D}"/>
              </a:ext>
            </a:extLst>
          </p:cNvPr>
          <p:cNvSpPr txBox="1"/>
          <p:nvPr/>
        </p:nvSpPr>
        <p:spPr>
          <a:xfrm>
            <a:off x="2666671" y="3303993"/>
            <a:ext cx="8112313" cy="1027783"/>
          </a:xfrm>
          <a:prstGeom prst="rect">
            <a:avLst/>
          </a:prstGeom>
          <a:noFill/>
        </p:spPr>
        <p:txBody>
          <a:bodyPr wrap="square" rtlCol="0">
            <a:noAutofit/>
          </a:bodyPr>
          <a:lstStyle/>
          <a:p>
            <a:pPr marL="342900" indent="-342900" algn="ctr">
              <a:buFont typeface="Wingdings" panose="05000000000000000000" pitchFamily="2" charset="2"/>
              <a:buChar char="à"/>
            </a:pP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Mais on ne va peut-être pas le faire à chaque fois</a:t>
            </a:r>
          </a:p>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Ce serait bien pratique qu’il existe </a:t>
            </a:r>
            <a:r>
              <a:rPr lang="fr-FR" sz="2500" dirty="0">
                <a:solidFill>
                  <a:srgbClr val="F88224"/>
                </a:solidFill>
                <a:latin typeface="Open Sans" panose="020B0606030504020204" pitchFamily="34" charset="0"/>
                <a:ea typeface="Open Sans" panose="020B0606030504020204" pitchFamily="34" charset="0"/>
                <a:cs typeface="Open Sans" panose="020B0606030504020204" pitchFamily="34" charset="0"/>
              </a:rPr>
              <a:t>un autre moyen</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pPr algn="ctr"/>
            <a:endPar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ctr"/>
            <a:endPar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397810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3" name="TextBox 24">
            <a:extLst>
              <a:ext uri="{FF2B5EF4-FFF2-40B4-BE49-F238E27FC236}">
                <a16:creationId xmlns:a16="http://schemas.microsoft.com/office/drawing/2014/main" id="{1EAE9709-70AF-2217-8979-D89CD6C294BA}"/>
              </a:ext>
            </a:extLst>
          </p:cNvPr>
          <p:cNvSpPr txBox="1"/>
          <p:nvPr/>
        </p:nvSpPr>
        <p:spPr>
          <a:xfrm rot="16931249">
            <a:off x="-784348" y="1240700"/>
            <a:ext cx="3880206" cy="923330"/>
          </a:xfrm>
          <a:prstGeom prst="rect">
            <a:avLst/>
          </a:prstGeom>
          <a:noFill/>
        </p:spPr>
        <p:txBody>
          <a:bodyPr wrap="square" rtlCol="0">
            <a:spAutoFit/>
          </a:bodyPr>
          <a:lstStyle/>
          <a:p>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Plan</a:t>
            </a:r>
          </a:p>
        </p:txBody>
      </p:sp>
      <p:sp>
        <p:nvSpPr>
          <p:cNvPr id="45" name="ZoneTexte 23">
            <a:extLst>
              <a:ext uri="{FF2B5EF4-FFF2-40B4-BE49-F238E27FC236}">
                <a16:creationId xmlns:a16="http://schemas.microsoft.com/office/drawing/2014/main" id="{3952A7EA-E164-CE88-5C1C-DCFBCF6E8282}"/>
              </a:ext>
            </a:extLst>
          </p:cNvPr>
          <p:cNvSpPr txBox="1"/>
          <p:nvPr/>
        </p:nvSpPr>
        <p:spPr>
          <a:xfrm>
            <a:off x="10485040" y="3196415"/>
            <a:ext cx="1517282" cy="584775"/>
          </a:xfrm>
          <a:prstGeom prst="rect">
            <a:avLst/>
          </a:prstGeom>
          <a:noFill/>
        </p:spPr>
        <p:txBody>
          <a:bodyPr wrap="square" rtlCol="0">
            <a:spAutoFit/>
          </a:bodyPr>
          <a:lstStyle/>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Aujourd’hui ou pas loin…</a:t>
            </a:r>
          </a:p>
        </p:txBody>
      </p:sp>
      <p:sp>
        <p:nvSpPr>
          <p:cNvPr id="46" name="ZoneTexte 23">
            <a:extLst>
              <a:ext uri="{FF2B5EF4-FFF2-40B4-BE49-F238E27FC236}">
                <a16:creationId xmlns:a16="http://schemas.microsoft.com/office/drawing/2014/main" id="{93450228-D8CC-1C71-AE25-B20C27AB1B40}"/>
              </a:ext>
            </a:extLst>
          </p:cNvPr>
          <p:cNvSpPr txBox="1"/>
          <p:nvPr/>
        </p:nvSpPr>
        <p:spPr>
          <a:xfrm>
            <a:off x="1155755" y="2609470"/>
            <a:ext cx="1053066" cy="338554"/>
          </a:xfrm>
          <a:prstGeom prst="rect">
            <a:avLst/>
          </a:prstGeom>
          <a:noFill/>
        </p:spPr>
        <p:txBody>
          <a:bodyPr wrap="square" rtlCol="0">
            <a:spAutoFit/>
          </a:bodyPr>
          <a:lstStyle/>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1970s</a:t>
            </a:r>
          </a:p>
        </p:txBody>
      </p:sp>
      <p:sp>
        <p:nvSpPr>
          <p:cNvPr id="5" name="ZoneTexte 2">
            <a:extLst>
              <a:ext uri="{FF2B5EF4-FFF2-40B4-BE49-F238E27FC236}">
                <a16:creationId xmlns:a16="http://schemas.microsoft.com/office/drawing/2014/main" id="{BF301DD8-2F84-BDFE-D21F-519E379BC795}"/>
              </a:ext>
            </a:extLst>
          </p:cNvPr>
          <p:cNvSpPr txBox="1"/>
          <p:nvPr/>
        </p:nvSpPr>
        <p:spPr>
          <a:xfrm>
            <a:off x="1954879" y="753253"/>
            <a:ext cx="9959547" cy="477054"/>
          </a:xfrm>
          <a:prstGeom prst="rect">
            <a:avLst/>
          </a:prstGeom>
          <a:no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Dans ce talk, il sera question de </a:t>
            </a:r>
            <a:r>
              <a:rPr lang="fr-FR" sz="2500" dirty="0">
                <a:solidFill>
                  <a:srgbClr val="0DD5E0"/>
                </a:solidFill>
                <a:latin typeface="Open Sans" panose="020B0606030504020204" pitchFamily="34" charset="0"/>
                <a:ea typeface="Open Sans" panose="020B0606030504020204" pitchFamily="34" charset="0"/>
                <a:cs typeface="Open Sans" panose="020B0606030504020204" pitchFamily="34" charset="0"/>
              </a:rPr>
              <a:t>dates</a:t>
            </a:r>
          </a:p>
        </p:txBody>
      </p:sp>
      <p:sp>
        <p:nvSpPr>
          <p:cNvPr id="6" name="ZoneTexte 2">
            <a:extLst>
              <a:ext uri="{FF2B5EF4-FFF2-40B4-BE49-F238E27FC236}">
                <a16:creationId xmlns:a16="http://schemas.microsoft.com/office/drawing/2014/main" id="{9BCAF6DB-6B49-2357-6F03-C90683227449}"/>
              </a:ext>
            </a:extLst>
          </p:cNvPr>
          <p:cNvSpPr txBox="1"/>
          <p:nvPr/>
        </p:nvSpPr>
        <p:spPr>
          <a:xfrm>
            <a:off x="4511069" y="4936226"/>
            <a:ext cx="4929341" cy="477054"/>
          </a:xfrm>
          <a:prstGeom prst="rect">
            <a:avLst/>
          </a:prstGeom>
          <a:no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De beaucoup de </a:t>
            </a:r>
            <a:r>
              <a:rPr lang="fr-FR" sz="2500" dirty="0">
                <a:solidFill>
                  <a:srgbClr val="E00D86"/>
                </a:solidFill>
                <a:latin typeface="Open Sans" panose="020B0606030504020204" pitchFamily="34" charset="0"/>
                <a:ea typeface="Open Sans" panose="020B0606030504020204" pitchFamily="34" charset="0"/>
                <a:cs typeface="Open Sans" panose="020B0606030504020204" pitchFamily="34" charset="0"/>
              </a:rPr>
              <a:t>dates</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16" name="ZoneTexte 2">
            <a:extLst>
              <a:ext uri="{FF2B5EF4-FFF2-40B4-BE49-F238E27FC236}">
                <a16:creationId xmlns:a16="http://schemas.microsoft.com/office/drawing/2014/main" id="{EB4FDA40-5615-642F-930D-6B3716CF1F6D}"/>
              </a:ext>
            </a:extLst>
          </p:cNvPr>
          <p:cNvSpPr txBox="1"/>
          <p:nvPr/>
        </p:nvSpPr>
        <p:spPr>
          <a:xfrm rot="20177540">
            <a:off x="4463863" y="4934671"/>
            <a:ext cx="4929341" cy="477054"/>
          </a:xfrm>
          <a:prstGeom prst="rect">
            <a:avLst/>
          </a:prstGeom>
          <a:solidFill>
            <a:srgbClr val="262626"/>
          </a:solid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D’un paquet de </a:t>
            </a:r>
            <a:r>
              <a:rPr lang="fr-FR" sz="2500" dirty="0">
                <a:solidFill>
                  <a:srgbClr val="F88224"/>
                </a:solidFill>
                <a:latin typeface="Open Sans" panose="020B0606030504020204" pitchFamily="34" charset="0"/>
                <a:ea typeface="Open Sans" panose="020B0606030504020204" pitchFamily="34" charset="0"/>
                <a:cs typeface="Open Sans" panose="020B0606030504020204" pitchFamily="34" charset="0"/>
              </a:rPr>
              <a:t>dates</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17" name="ZoneTexte 2">
            <a:extLst>
              <a:ext uri="{FF2B5EF4-FFF2-40B4-BE49-F238E27FC236}">
                <a16:creationId xmlns:a16="http://schemas.microsoft.com/office/drawing/2014/main" id="{6F137F61-C34F-3E5D-778F-E4D0108C2851}"/>
              </a:ext>
            </a:extLst>
          </p:cNvPr>
          <p:cNvSpPr txBox="1"/>
          <p:nvPr/>
        </p:nvSpPr>
        <p:spPr>
          <a:xfrm>
            <a:off x="2478126" y="4781161"/>
            <a:ext cx="8874195" cy="861774"/>
          </a:xfrm>
          <a:prstGeom prst="rect">
            <a:avLst/>
          </a:prstGeom>
          <a:solidFill>
            <a:srgbClr val="262626"/>
          </a:solid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En fait, il y en a trop… (et c’est déjà une sélection)🤯</a:t>
            </a:r>
            <a:b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Donc on insistera sur certaines…</a:t>
            </a:r>
          </a:p>
        </p:txBody>
      </p:sp>
      <p:sp>
        <p:nvSpPr>
          <p:cNvPr id="69" name="Freeform: Shape 68">
            <a:extLst>
              <a:ext uri="{FF2B5EF4-FFF2-40B4-BE49-F238E27FC236}">
                <a16:creationId xmlns:a16="http://schemas.microsoft.com/office/drawing/2014/main" id="{585A68CC-11EC-2BCE-D5C5-C096C407E8F5}"/>
              </a:ext>
            </a:extLst>
          </p:cNvPr>
          <p:cNvSpPr/>
          <p:nvPr/>
        </p:nvSpPr>
        <p:spPr>
          <a:xfrm>
            <a:off x="1657379" y="2500592"/>
            <a:ext cx="9549727" cy="999179"/>
          </a:xfrm>
          <a:custGeom>
            <a:avLst/>
            <a:gdLst>
              <a:gd name="connsiteX0" fmla="*/ 0 w 9549727"/>
              <a:gd name="connsiteY0" fmla="*/ 460228 h 999179"/>
              <a:gd name="connsiteX1" fmla="*/ 490506 w 9549727"/>
              <a:gd name="connsiteY1" fmla="*/ 974956 h 999179"/>
              <a:gd name="connsiteX2" fmla="*/ 1386739 w 9549727"/>
              <a:gd name="connsiteY2" fmla="*/ 0 h 999179"/>
              <a:gd name="connsiteX3" fmla="*/ 2361696 w 9549727"/>
              <a:gd name="connsiteY3" fmla="*/ 981012 h 999179"/>
              <a:gd name="connsiteX4" fmla="*/ 3324541 w 9549727"/>
              <a:gd name="connsiteY4" fmla="*/ 18167 h 999179"/>
              <a:gd name="connsiteX5" fmla="*/ 4275274 w 9549727"/>
              <a:gd name="connsiteY5" fmla="*/ 999179 h 999179"/>
              <a:gd name="connsiteX6" fmla="*/ 5226008 w 9549727"/>
              <a:gd name="connsiteY6" fmla="*/ 18167 h 999179"/>
              <a:gd name="connsiteX7" fmla="*/ 6152519 w 9549727"/>
              <a:gd name="connsiteY7" fmla="*/ 981012 h 999179"/>
              <a:gd name="connsiteX8" fmla="*/ 7133531 w 9549727"/>
              <a:gd name="connsiteY8" fmla="*/ 12111 h 999179"/>
              <a:gd name="connsiteX9" fmla="*/ 8041876 w 9549727"/>
              <a:gd name="connsiteY9" fmla="*/ 993123 h 999179"/>
              <a:gd name="connsiteX10" fmla="*/ 9059221 w 9549727"/>
              <a:gd name="connsiteY10" fmla="*/ 12111 h 999179"/>
              <a:gd name="connsiteX11" fmla="*/ 9549727 w 9549727"/>
              <a:gd name="connsiteY11" fmla="*/ 508673 h 99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49727" h="999179">
                <a:moveTo>
                  <a:pt x="0" y="460228"/>
                </a:moveTo>
                <a:cubicBezTo>
                  <a:pt x="129691" y="755944"/>
                  <a:pt x="259383" y="1051661"/>
                  <a:pt x="490506" y="974956"/>
                </a:cubicBezTo>
                <a:cubicBezTo>
                  <a:pt x="721629" y="898251"/>
                  <a:pt x="1074874" y="-1009"/>
                  <a:pt x="1386739" y="0"/>
                </a:cubicBezTo>
                <a:cubicBezTo>
                  <a:pt x="1698604" y="1009"/>
                  <a:pt x="2038729" y="977984"/>
                  <a:pt x="2361696" y="981012"/>
                </a:cubicBezTo>
                <a:cubicBezTo>
                  <a:pt x="2684663" y="984040"/>
                  <a:pt x="3005611" y="15139"/>
                  <a:pt x="3324541" y="18167"/>
                </a:cubicBezTo>
                <a:cubicBezTo>
                  <a:pt x="3643471" y="21195"/>
                  <a:pt x="3958363" y="999179"/>
                  <a:pt x="4275274" y="999179"/>
                </a:cubicBezTo>
                <a:cubicBezTo>
                  <a:pt x="4592185" y="999179"/>
                  <a:pt x="4913134" y="21195"/>
                  <a:pt x="5226008" y="18167"/>
                </a:cubicBezTo>
                <a:cubicBezTo>
                  <a:pt x="5538882" y="15139"/>
                  <a:pt x="5834599" y="982021"/>
                  <a:pt x="6152519" y="981012"/>
                </a:cubicBezTo>
                <a:cubicBezTo>
                  <a:pt x="6470439" y="980003"/>
                  <a:pt x="6818638" y="10092"/>
                  <a:pt x="7133531" y="12111"/>
                </a:cubicBezTo>
                <a:cubicBezTo>
                  <a:pt x="7448424" y="14129"/>
                  <a:pt x="7720928" y="993123"/>
                  <a:pt x="8041876" y="993123"/>
                </a:cubicBezTo>
                <a:cubicBezTo>
                  <a:pt x="8362824" y="993123"/>
                  <a:pt x="8807913" y="92853"/>
                  <a:pt x="9059221" y="12111"/>
                </a:cubicBezTo>
                <a:cubicBezTo>
                  <a:pt x="9310530" y="-68631"/>
                  <a:pt x="9509356" y="411783"/>
                  <a:pt x="9549727" y="508673"/>
                </a:cubicBezTo>
              </a:path>
            </a:pathLst>
          </a:custGeom>
          <a:noFill/>
          <a:ln w="6032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Isosceles Triangle 69">
            <a:extLst>
              <a:ext uri="{FF2B5EF4-FFF2-40B4-BE49-F238E27FC236}">
                <a16:creationId xmlns:a16="http://schemas.microsoft.com/office/drawing/2014/main" id="{17AA4235-D585-B0C0-E07A-4305D934302A}"/>
              </a:ext>
            </a:extLst>
          </p:cNvPr>
          <p:cNvSpPr/>
          <p:nvPr/>
        </p:nvSpPr>
        <p:spPr>
          <a:xfrm rot="9297157">
            <a:off x="11102891" y="2923037"/>
            <a:ext cx="208430" cy="194987"/>
          </a:xfrm>
          <a:prstGeom prst="triangle">
            <a:avLst/>
          </a:prstGeom>
          <a:solidFill>
            <a:srgbClr val="0DD5E0"/>
          </a:solidFill>
          <a:ln>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09" name="Group 108">
            <a:extLst>
              <a:ext uri="{FF2B5EF4-FFF2-40B4-BE49-F238E27FC236}">
                <a16:creationId xmlns:a16="http://schemas.microsoft.com/office/drawing/2014/main" id="{C52CE399-364A-EE4C-DA0D-78A2CF9E3C9B}"/>
              </a:ext>
            </a:extLst>
          </p:cNvPr>
          <p:cNvGrpSpPr/>
          <p:nvPr/>
        </p:nvGrpSpPr>
        <p:grpSpPr>
          <a:xfrm>
            <a:off x="849913" y="1876829"/>
            <a:ext cx="10028848" cy="2123392"/>
            <a:chOff x="849913" y="1876829"/>
            <a:chExt cx="10028848" cy="2123392"/>
          </a:xfrm>
        </p:grpSpPr>
        <p:grpSp>
          <p:nvGrpSpPr>
            <p:cNvPr id="73" name="Group 72">
              <a:extLst>
                <a:ext uri="{FF2B5EF4-FFF2-40B4-BE49-F238E27FC236}">
                  <a16:creationId xmlns:a16="http://schemas.microsoft.com/office/drawing/2014/main" id="{ABFD6BDA-ACFB-849F-E0F9-813EC8B0E9B5}"/>
                </a:ext>
              </a:extLst>
            </p:cNvPr>
            <p:cNvGrpSpPr/>
            <p:nvPr/>
          </p:nvGrpSpPr>
          <p:grpSpPr>
            <a:xfrm>
              <a:off x="849913" y="1876829"/>
              <a:ext cx="10028848" cy="2123392"/>
              <a:chOff x="849913" y="1876829"/>
              <a:chExt cx="10028848" cy="2123392"/>
            </a:xfrm>
          </p:grpSpPr>
          <p:sp>
            <p:nvSpPr>
              <p:cNvPr id="7" name="ZoneTexte 23">
                <a:extLst>
                  <a:ext uri="{FF2B5EF4-FFF2-40B4-BE49-F238E27FC236}">
                    <a16:creationId xmlns:a16="http://schemas.microsoft.com/office/drawing/2014/main" id="{61EA20C4-0E18-CD12-8E16-8AECA1195667}"/>
                  </a:ext>
                </a:extLst>
              </p:cNvPr>
              <p:cNvSpPr txBox="1"/>
              <p:nvPr/>
            </p:nvSpPr>
            <p:spPr>
              <a:xfrm>
                <a:off x="849913" y="3198529"/>
                <a:ext cx="1053066" cy="261610"/>
              </a:xfrm>
              <a:prstGeom prst="rect">
                <a:avLst/>
              </a:prstGeom>
              <a:noFill/>
            </p:spPr>
            <p:txBody>
              <a:bodyPr wrap="square" rtlCol="0">
                <a:spAutoFit/>
              </a:bodyPr>
              <a:lstStyle/>
              <a:p>
                <a:pPr algn="ctr"/>
                <a:r>
                  <a:rPr lang="fr-FR" sz="1100" dirty="0">
                    <a:solidFill>
                      <a:srgbClr val="0DD5E0"/>
                    </a:solidFill>
                    <a:latin typeface="Open Sans" panose="020B0606030504020204" pitchFamily="34" charset="0"/>
                    <a:ea typeface="Open Sans" panose="020B0606030504020204" pitchFamily="34" charset="0"/>
                    <a:cs typeface="Open Sans" panose="020B0606030504020204" pitchFamily="34" charset="0"/>
                  </a:rPr>
                  <a:t>1979</a:t>
                </a:r>
              </a:p>
            </p:txBody>
          </p:sp>
          <p:sp>
            <p:nvSpPr>
              <p:cNvPr id="22" name="ZoneTexte 23">
                <a:extLst>
                  <a:ext uri="{FF2B5EF4-FFF2-40B4-BE49-F238E27FC236}">
                    <a16:creationId xmlns:a16="http://schemas.microsoft.com/office/drawing/2014/main" id="{EE8F3C43-3DAA-9820-3D77-D8BDB75FEAEF}"/>
                  </a:ext>
                </a:extLst>
              </p:cNvPr>
              <p:cNvSpPr txBox="1"/>
              <p:nvPr/>
            </p:nvSpPr>
            <p:spPr>
              <a:xfrm>
                <a:off x="3777133" y="2010147"/>
                <a:ext cx="1409494" cy="261610"/>
              </a:xfrm>
              <a:prstGeom prst="rect">
                <a:avLst/>
              </a:prstGeom>
              <a:noFill/>
            </p:spPr>
            <p:txBody>
              <a:bodyPr wrap="square" rtlCol="0">
                <a:spAutoFit/>
              </a:bodyPr>
              <a:lstStyle/>
              <a:p>
                <a:pPr algn="ctr"/>
                <a:r>
                  <a:rPr lang="fr-FR" sz="1100" dirty="0">
                    <a:solidFill>
                      <a:srgbClr val="0DD5E0"/>
                    </a:solidFill>
                    <a:latin typeface="Open Sans" panose="020B0606030504020204" pitchFamily="34" charset="0"/>
                    <a:ea typeface="Open Sans" panose="020B0606030504020204" pitchFamily="34" charset="0"/>
                    <a:cs typeface="Open Sans" panose="020B0606030504020204" pitchFamily="34" charset="0"/>
                  </a:rPr>
                  <a:t>2013/03/20</a:t>
                </a:r>
              </a:p>
            </p:txBody>
          </p:sp>
          <p:sp>
            <p:nvSpPr>
              <p:cNvPr id="31" name="ZoneTexte 23">
                <a:extLst>
                  <a:ext uri="{FF2B5EF4-FFF2-40B4-BE49-F238E27FC236}">
                    <a16:creationId xmlns:a16="http://schemas.microsoft.com/office/drawing/2014/main" id="{3140B75E-BA45-8827-7F98-064C4C9A99BD}"/>
                  </a:ext>
                </a:extLst>
              </p:cNvPr>
              <p:cNvSpPr txBox="1"/>
              <p:nvPr/>
            </p:nvSpPr>
            <p:spPr>
              <a:xfrm>
                <a:off x="5358600" y="3738611"/>
                <a:ext cx="1409494" cy="261610"/>
              </a:xfrm>
              <a:prstGeom prst="rect">
                <a:avLst/>
              </a:prstGeom>
              <a:noFill/>
            </p:spPr>
            <p:txBody>
              <a:bodyPr wrap="square" rtlCol="0">
                <a:spAutoFit/>
              </a:bodyPr>
              <a:lstStyle/>
              <a:p>
                <a:pPr algn="ctr"/>
                <a:r>
                  <a:rPr lang="fr-FR" sz="1100" dirty="0">
                    <a:solidFill>
                      <a:srgbClr val="0DD5E0"/>
                    </a:solidFill>
                    <a:latin typeface="Open Sans" panose="020B0606030504020204" pitchFamily="34" charset="0"/>
                    <a:ea typeface="Open Sans" panose="020B0606030504020204" pitchFamily="34" charset="0"/>
                    <a:cs typeface="Open Sans" panose="020B0606030504020204" pitchFamily="34" charset="0"/>
                  </a:rPr>
                  <a:t>2015/07/21</a:t>
                </a:r>
              </a:p>
            </p:txBody>
          </p:sp>
          <p:sp>
            <p:nvSpPr>
              <p:cNvPr id="34" name="ZoneTexte 23">
                <a:extLst>
                  <a:ext uri="{FF2B5EF4-FFF2-40B4-BE49-F238E27FC236}">
                    <a16:creationId xmlns:a16="http://schemas.microsoft.com/office/drawing/2014/main" id="{63351D0C-2E1F-84AC-C468-871F051F74A6}"/>
                  </a:ext>
                </a:extLst>
              </p:cNvPr>
              <p:cNvSpPr txBox="1"/>
              <p:nvPr/>
            </p:nvSpPr>
            <p:spPr>
              <a:xfrm>
                <a:off x="6363347" y="1876829"/>
                <a:ext cx="1409494" cy="261610"/>
              </a:xfrm>
              <a:prstGeom prst="rect">
                <a:avLst/>
              </a:prstGeom>
              <a:noFill/>
            </p:spPr>
            <p:txBody>
              <a:bodyPr wrap="square" rtlCol="0">
                <a:spAutoFit/>
              </a:bodyPr>
              <a:lstStyle/>
              <a:p>
                <a:pPr algn="ctr"/>
                <a:r>
                  <a:rPr lang="fr-FR" sz="1100" dirty="0">
                    <a:solidFill>
                      <a:srgbClr val="0DD5E0"/>
                    </a:solidFill>
                    <a:latin typeface="Open Sans" panose="020B0606030504020204" pitchFamily="34" charset="0"/>
                    <a:ea typeface="Open Sans" panose="020B0606030504020204" pitchFamily="34" charset="0"/>
                    <a:cs typeface="Open Sans" panose="020B0606030504020204" pitchFamily="34" charset="0"/>
                  </a:rPr>
                  <a:t>2016/04/13</a:t>
                </a:r>
              </a:p>
            </p:txBody>
          </p:sp>
          <p:sp>
            <p:nvSpPr>
              <p:cNvPr id="42" name="ZoneTexte 23">
                <a:extLst>
                  <a:ext uri="{FF2B5EF4-FFF2-40B4-BE49-F238E27FC236}">
                    <a16:creationId xmlns:a16="http://schemas.microsoft.com/office/drawing/2014/main" id="{9222A23B-D191-1FFC-E40E-D3314E76A9F7}"/>
                  </a:ext>
                </a:extLst>
              </p:cNvPr>
              <p:cNvSpPr txBox="1"/>
              <p:nvPr/>
            </p:nvSpPr>
            <p:spPr>
              <a:xfrm>
                <a:off x="7958933" y="2109906"/>
                <a:ext cx="1409494" cy="261610"/>
              </a:xfrm>
              <a:prstGeom prst="rect">
                <a:avLst/>
              </a:prstGeom>
              <a:noFill/>
            </p:spPr>
            <p:txBody>
              <a:bodyPr wrap="square" rtlCol="0">
                <a:spAutoFit/>
              </a:bodyPr>
              <a:lstStyle/>
              <a:p>
                <a:pPr algn="ctr"/>
                <a:r>
                  <a:rPr lang="fr-FR" sz="1100" dirty="0">
                    <a:solidFill>
                      <a:srgbClr val="0DD5E0"/>
                    </a:solidFill>
                    <a:latin typeface="Open Sans" panose="020B0606030504020204" pitchFamily="34" charset="0"/>
                    <a:ea typeface="Open Sans" panose="020B0606030504020204" pitchFamily="34" charset="0"/>
                    <a:cs typeface="Open Sans" panose="020B0606030504020204" pitchFamily="34" charset="0"/>
                  </a:rPr>
                  <a:t>2018</a:t>
                </a:r>
              </a:p>
            </p:txBody>
          </p:sp>
          <p:sp>
            <p:nvSpPr>
              <p:cNvPr id="50" name="ZoneTexte 23">
                <a:extLst>
                  <a:ext uri="{FF2B5EF4-FFF2-40B4-BE49-F238E27FC236}">
                    <a16:creationId xmlns:a16="http://schemas.microsoft.com/office/drawing/2014/main" id="{42EBA38F-7CB1-8B7E-11AF-F2A66120EE02}"/>
                  </a:ext>
                </a:extLst>
              </p:cNvPr>
              <p:cNvSpPr txBox="1"/>
              <p:nvPr/>
            </p:nvSpPr>
            <p:spPr>
              <a:xfrm>
                <a:off x="9469267" y="3591687"/>
                <a:ext cx="1409494" cy="261610"/>
              </a:xfrm>
              <a:prstGeom prst="rect">
                <a:avLst/>
              </a:prstGeom>
              <a:noFill/>
            </p:spPr>
            <p:txBody>
              <a:bodyPr wrap="square" rtlCol="0">
                <a:spAutoFit/>
              </a:bodyPr>
              <a:lstStyle/>
              <a:p>
                <a:pPr algn="ctr"/>
                <a:r>
                  <a:rPr lang="fr-FR" sz="1100" dirty="0">
                    <a:solidFill>
                      <a:srgbClr val="0DD5E0"/>
                    </a:solidFill>
                    <a:latin typeface="Open Sans" panose="020B0606030504020204" pitchFamily="34" charset="0"/>
                    <a:ea typeface="Open Sans" panose="020B0606030504020204" pitchFamily="34" charset="0"/>
                    <a:cs typeface="Open Sans" panose="020B0606030504020204" pitchFamily="34" charset="0"/>
                  </a:rPr>
                  <a:t>2019/03/27</a:t>
                </a:r>
              </a:p>
            </p:txBody>
          </p:sp>
        </p:grpSp>
        <p:cxnSp>
          <p:nvCxnSpPr>
            <p:cNvPr id="75" name="Straight Connector 74">
              <a:extLst>
                <a:ext uri="{FF2B5EF4-FFF2-40B4-BE49-F238E27FC236}">
                  <a16:creationId xmlns:a16="http://schemas.microsoft.com/office/drawing/2014/main" id="{9A436A15-852D-8115-B2DA-CD5A34B07E27}"/>
                </a:ext>
              </a:extLst>
            </p:cNvPr>
            <p:cNvCxnSpPr>
              <a:cxnSpLocks/>
              <a:stCxn id="7" idx="0"/>
            </p:cNvCxnSpPr>
            <p:nvPr/>
          </p:nvCxnSpPr>
          <p:spPr>
            <a:xfrm flipV="1">
              <a:off x="1376446" y="3056902"/>
              <a:ext cx="337717" cy="141627"/>
            </a:xfrm>
            <a:prstGeom prst="line">
              <a:avLst/>
            </a:prstGeom>
            <a:ln w="12700">
              <a:solidFill>
                <a:srgbClr val="0DD5E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2BAB82-4F2C-73D9-CE9F-BA36AB7B1C74}"/>
                </a:ext>
              </a:extLst>
            </p:cNvPr>
            <p:cNvCxnSpPr>
              <a:cxnSpLocks/>
              <a:stCxn id="22" idx="2"/>
            </p:cNvCxnSpPr>
            <p:nvPr/>
          </p:nvCxnSpPr>
          <p:spPr>
            <a:xfrm>
              <a:off x="4481880" y="2271757"/>
              <a:ext cx="163960" cy="459370"/>
            </a:xfrm>
            <a:prstGeom prst="line">
              <a:avLst/>
            </a:prstGeom>
            <a:ln w="12700">
              <a:solidFill>
                <a:srgbClr val="0DD5E0"/>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85DCE818-6781-2783-7A96-9BF2AADDF4D9}"/>
                </a:ext>
              </a:extLst>
            </p:cNvPr>
            <p:cNvCxnSpPr>
              <a:cxnSpLocks/>
              <a:stCxn id="31" idx="0"/>
              <a:endCxn id="69" idx="5"/>
            </p:cNvCxnSpPr>
            <p:nvPr/>
          </p:nvCxnSpPr>
          <p:spPr>
            <a:xfrm flipH="1" flipV="1">
              <a:off x="5932653" y="3499771"/>
              <a:ext cx="130694" cy="238840"/>
            </a:xfrm>
            <a:prstGeom prst="line">
              <a:avLst/>
            </a:prstGeom>
            <a:ln w="12700">
              <a:solidFill>
                <a:srgbClr val="0DD5E0"/>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1BD84509-6EB0-B414-8DAC-152D88983443}"/>
                </a:ext>
              </a:extLst>
            </p:cNvPr>
            <p:cNvCxnSpPr>
              <a:cxnSpLocks/>
              <a:stCxn id="69" idx="6"/>
              <a:endCxn id="34" idx="2"/>
            </p:cNvCxnSpPr>
            <p:nvPr/>
          </p:nvCxnSpPr>
          <p:spPr>
            <a:xfrm flipV="1">
              <a:off x="6883387" y="2138439"/>
              <a:ext cx="184707" cy="380320"/>
            </a:xfrm>
            <a:prstGeom prst="line">
              <a:avLst/>
            </a:prstGeom>
            <a:ln w="12700">
              <a:solidFill>
                <a:srgbClr val="0DD5E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8DC5770C-7A14-3D16-AED8-79958E715AFD}"/>
                </a:ext>
              </a:extLst>
            </p:cNvPr>
            <p:cNvCxnSpPr>
              <a:cxnSpLocks/>
              <a:stCxn id="69" idx="8"/>
              <a:endCxn id="42" idx="2"/>
            </p:cNvCxnSpPr>
            <p:nvPr/>
          </p:nvCxnSpPr>
          <p:spPr>
            <a:xfrm flipH="1" flipV="1">
              <a:off x="8663680" y="2371516"/>
              <a:ext cx="127230" cy="141187"/>
            </a:xfrm>
            <a:prstGeom prst="line">
              <a:avLst/>
            </a:prstGeom>
            <a:ln w="12700">
              <a:solidFill>
                <a:srgbClr val="0DD5E0"/>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7BF12BE2-7AFA-A38B-E61A-B0144A65BD0E}"/>
                </a:ext>
              </a:extLst>
            </p:cNvPr>
            <p:cNvCxnSpPr>
              <a:cxnSpLocks/>
              <a:stCxn id="50" idx="0"/>
            </p:cNvCxnSpPr>
            <p:nvPr/>
          </p:nvCxnSpPr>
          <p:spPr>
            <a:xfrm flipH="1" flipV="1">
              <a:off x="9930519" y="3388228"/>
              <a:ext cx="243495" cy="203459"/>
            </a:xfrm>
            <a:prstGeom prst="line">
              <a:avLst/>
            </a:prstGeom>
            <a:ln w="12700">
              <a:solidFill>
                <a:srgbClr val="0DD5E0"/>
              </a:solidFill>
            </a:ln>
          </p:spPr>
          <p:style>
            <a:lnRef idx="1">
              <a:schemeClr val="accent1"/>
            </a:lnRef>
            <a:fillRef idx="0">
              <a:schemeClr val="accent1"/>
            </a:fillRef>
            <a:effectRef idx="0">
              <a:schemeClr val="accent1"/>
            </a:effectRef>
            <a:fontRef idx="minor">
              <a:schemeClr val="tx1"/>
            </a:fontRef>
          </p:style>
        </p:cxnSp>
      </p:grpSp>
      <p:grpSp>
        <p:nvGrpSpPr>
          <p:cNvPr id="142" name="Group 141">
            <a:extLst>
              <a:ext uri="{FF2B5EF4-FFF2-40B4-BE49-F238E27FC236}">
                <a16:creationId xmlns:a16="http://schemas.microsoft.com/office/drawing/2014/main" id="{7C016C33-0814-9EC1-5F92-321E64596235}"/>
              </a:ext>
            </a:extLst>
          </p:cNvPr>
          <p:cNvGrpSpPr/>
          <p:nvPr/>
        </p:nvGrpSpPr>
        <p:grpSpPr>
          <a:xfrm>
            <a:off x="2852522" y="2114433"/>
            <a:ext cx="8127265" cy="1778068"/>
            <a:chOff x="2852522" y="2114433"/>
            <a:chExt cx="8127265" cy="1778068"/>
          </a:xfrm>
        </p:grpSpPr>
        <p:grpSp>
          <p:nvGrpSpPr>
            <p:cNvPr id="110" name="Group 109">
              <a:extLst>
                <a:ext uri="{FF2B5EF4-FFF2-40B4-BE49-F238E27FC236}">
                  <a16:creationId xmlns:a16="http://schemas.microsoft.com/office/drawing/2014/main" id="{80BE3221-933D-B081-F555-40F2725C157D}"/>
                </a:ext>
              </a:extLst>
            </p:cNvPr>
            <p:cNvGrpSpPr/>
            <p:nvPr/>
          </p:nvGrpSpPr>
          <p:grpSpPr>
            <a:xfrm>
              <a:off x="2852522" y="2114433"/>
              <a:ext cx="8127265" cy="1778068"/>
              <a:chOff x="2852522" y="2114433"/>
              <a:chExt cx="8127265" cy="1778068"/>
            </a:xfrm>
          </p:grpSpPr>
          <p:sp>
            <p:nvSpPr>
              <p:cNvPr id="18" name="ZoneTexte 23">
                <a:extLst>
                  <a:ext uri="{FF2B5EF4-FFF2-40B4-BE49-F238E27FC236}">
                    <a16:creationId xmlns:a16="http://schemas.microsoft.com/office/drawing/2014/main" id="{A5078C8B-6E43-7086-DE40-D37E65D978C3}"/>
                  </a:ext>
                </a:extLst>
              </p:cNvPr>
              <p:cNvSpPr txBox="1"/>
              <p:nvPr/>
            </p:nvSpPr>
            <p:spPr>
              <a:xfrm>
                <a:off x="2852522" y="3424956"/>
                <a:ext cx="1053066" cy="261610"/>
              </a:xfrm>
              <a:prstGeom prst="rect">
                <a:avLst/>
              </a:prstGeom>
              <a:noFill/>
            </p:spPr>
            <p:txBody>
              <a:bodyPr wrap="square" rtlCol="0">
                <a:spAutoFit/>
              </a:bodyPr>
              <a:lstStyle/>
              <a:p>
                <a:pPr algn="ctr"/>
                <a:r>
                  <a:rPr lang="fr-FR" sz="1100" dirty="0">
                    <a:solidFill>
                      <a:srgbClr val="E00D86"/>
                    </a:solidFill>
                    <a:latin typeface="Open Sans" panose="020B0606030504020204" pitchFamily="34" charset="0"/>
                    <a:ea typeface="Open Sans" panose="020B0606030504020204" pitchFamily="34" charset="0"/>
                    <a:cs typeface="Open Sans" panose="020B0606030504020204" pitchFamily="34" charset="0"/>
                  </a:rPr>
                  <a:t>2008/01</a:t>
                </a:r>
              </a:p>
            </p:txBody>
          </p:sp>
          <p:sp>
            <p:nvSpPr>
              <p:cNvPr id="19" name="ZoneTexte 23">
                <a:extLst>
                  <a:ext uri="{FF2B5EF4-FFF2-40B4-BE49-F238E27FC236}">
                    <a16:creationId xmlns:a16="http://schemas.microsoft.com/office/drawing/2014/main" id="{4ACF520A-1C55-7204-90A7-F33C31C90D63}"/>
                  </a:ext>
                </a:extLst>
              </p:cNvPr>
              <p:cNvSpPr txBox="1"/>
              <p:nvPr/>
            </p:nvSpPr>
            <p:spPr>
              <a:xfrm>
                <a:off x="3259600" y="3625835"/>
                <a:ext cx="1053066" cy="261610"/>
              </a:xfrm>
              <a:prstGeom prst="rect">
                <a:avLst/>
              </a:prstGeom>
              <a:noFill/>
            </p:spPr>
            <p:txBody>
              <a:bodyPr wrap="square" rtlCol="0">
                <a:spAutoFit/>
              </a:bodyPr>
              <a:lstStyle/>
              <a:p>
                <a:pPr algn="ctr"/>
                <a:r>
                  <a:rPr lang="fr-FR" sz="1100" dirty="0">
                    <a:solidFill>
                      <a:srgbClr val="E00D86"/>
                    </a:solidFill>
                    <a:latin typeface="Open Sans" panose="020B0606030504020204" pitchFamily="34" charset="0"/>
                    <a:ea typeface="Open Sans" panose="020B0606030504020204" pitchFamily="34" charset="0"/>
                    <a:cs typeface="Open Sans" panose="020B0606030504020204" pitchFamily="34" charset="0"/>
                  </a:rPr>
                  <a:t>2008/08</a:t>
                </a:r>
              </a:p>
            </p:txBody>
          </p:sp>
          <p:sp>
            <p:nvSpPr>
              <p:cNvPr id="21" name="ZoneTexte 23">
                <a:extLst>
                  <a:ext uri="{FF2B5EF4-FFF2-40B4-BE49-F238E27FC236}">
                    <a16:creationId xmlns:a16="http://schemas.microsoft.com/office/drawing/2014/main" id="{8690BBD7-5AE9-889C-74F0-68D9B00B0DDC}"/>
                  </a:ext>
                </a:extLst>
              </p:cNvPr>
              <p:cNvSpPr txBox="1"/>
              <p:nvPr/>
            </p:nvSpPr>
            <p:spPr>
              <a:xfrm>
                <a:off x="3753683" y="2469517"/>
                <a:ext cx="1053066" cy="261610"/>
              </a:xfrm>
              <a:prstGeom prst="rect">
                <a:avLst/>
              </a:prstGeom>
              <a:noFill/>
            </p:spPr>
            <p:txBody>
              <a:bodyPr wrap="square" rtlCol="0">
                <a:spAutoFit/>
              </a:bodyPr>
              <a:lstStyle/>
              <a:p>
                <a:pPr algn="ctr"/>
                <a:r>
                  <a:rPr lang="fr-FR" sz="1100" dirty="0">
                    <a:solidFill>
                      <a:srgbClr val="E00D86"/>
                    </a:solidFill>
                    <a:latin typeface="Open Sans" panose="020B0606030504020204" pitchFamily="34" charset="0"/>
                    <a:ea typeface="Open Sans" panose="020B0606030504020204" pitchFamily="34" charset="0"/>
                    <a:cs typeface="Open Sans" panose="020B0606030504020204" pitchFamily="34" charset="0"/>
                  </a:rPr>
                  <a:t>2013/02</a:t>
                </a:r>
              </a:p>
            </p:txBody>
          </p:sp>
          <p:sp>
            <p:nvSpPr>
              <p:cNvPr id="26" name="ZoneTexte 23">
                <a:extLst>
                  <a:ext uri="{FF2B5EF4-FFF2-40B4-BE49-F238E27FC236}">
                    <a16:creationId xmlns:a16="http://schemas.microsoft.com/office/drawing/2014/main" id="{8D487116-33AD-98EC-F35C-125410240F53}"/>
                  </a:ext>
                </a:extLst>
              </p:cNvPr>
              <p:cNvSpPr txBox="1"/>
              <p:nvPr/>
            </p:nvSpPr>
            <p:spPr>
              <a:xfrm>
                <a:off x="4920913" y="2176852"/>
                <a:ext cx="1409494" cy="261610"/>
              </a:xfrm>
              <a:prstGeom prst="rect">
                <a:avLst/>
              </a:prstGeom>
              <a:noFill/>
            </p:spPr>
            <p:txBody>
              <a:bodyPr wrap="square" rtlCol="0">
                <a:spAutoFit/>
              </a:bodyPr>
              <a:lstStyle/>
              <a:p>
                <a:pPr algn="ctr"/>
                <a:r>
                  <a:rPr lang="fr-FR" sz="1100" dirty="0">
                    <a:solidFill>
                      <a:srgbClr val="E00D86"/>
                    </a:solidFill>
                    <a:latin typeface="Open Sans" panose="020B0606030504020204" pitchFamily="34" charset="0"/>
                    <a:ea typeface="Open Sans" panose="020B0606030504020204" pitchFamily="34" charset="0"/>
                    <a:cs typeface="Open Sans" panose="020B0606030504020204" pitchFamily="34" charset="0"/>
                  </a:rPr>
                  <a:t>2014/06/07</a:t>
                </a:r>
              </a:p>
            </p:txBody>
          </p:sp>
          <p:sp>
            <p:nvSpPr>
              <p:cNvPr id="28" name="ZoneTexte 23">
                <a:extLst>
                  <a:ext uri="{FF2B5EF4-FFF2-40B4-BE49-F238E27FC236}">
                    <a16:creationId xmlns:a16="http://schemas.microsoft.com/office/drawing/2014/main" id="{3EA88DE3-E8AA-9EB7-09E1-15BEFF230FB0}"/>
                  </a:ext>
                </a:extLst>
              </p:cNvPr>
              <p:cNvSpPr txBox="1"/>
              <p:nvPr/>
            </p:nvSpPr>
            <p:spPr>
              <a:xfrm>
                <a:off x="4463863" y="3100411"/>
                <a:ext cx="1409494" cy="261610"/>
              </a:xfrm>
              <a:prstGeom prst="rect">
                <a:avLst/>
              </a:prstGeom>
              <a:noFill/>
            </p:spPr>
            <p:txBody>
              <a:bodyPr wrap="square" rtlCol="0">
                <a:spAutoFit/>
              </a:bodyPr>
              <a:lstStyle/>
              <a:p>
                <a:pPr algn="ctr"/>
                <a:r>
                  <a:rPr lang="fr-FR" sz="1100" dirty="0">
                    <a:solidFill>
                      <a:srgbClr val="E00D86"/>
                    </a:solidFill>
                    <a:latin typeface="Open Sans" panose="020B0606030504020204" pitchFamily="34" charset="0"/>
                    <a:ea typeface="Open Sans" panose="020B0606030504020204" pitchFamily="34" charset="0"/>
                    <a:cs typeface="Open Sans" panose="020B0606030504020204" pitchFamily="34" charset="0"/>
                  </a:rPr>
                  <a:t>2015/06</a:t>
                </a:r>
              </a:p>
            </p:txBody>
          </p:sp>
          <p:sp>
            <p:nvSpPr>
              <p:cNvPr id="30" name="ZoneTexte 23">
                <a:extLst>
                  <a:ext uri="{FF2B5EF4-FFF2-40B4-BE49-F238E27FC236}">
                    <a16:creationId xmlns:a16="http://schemas.microsoft.com/office/drawing/2014/main" id="{0B41CF92-3CF2-5815-5158-564071EEB40B}"/>
                  </a:ext>
                </a:extLst>
              </p:cNvPr>
              <p:cNvSpPr txBox="1"/>
              <p:nvPr/>
            </p:nvSpPr>
            <p:spPr>
              <a:xfrm>
                <a:off x="4718529" y="3424956"/>
                <a:ext cx="1409494" cy="261610"/>
              </a:xfrm>
              <a:prstGeom prst="rect">
                <a:avLst/>
              </a:prstGeom>
              <a:noFill/>
            </p:spPr>
            <p:txBody>
              <a:bodyPr wrap="square" rtlCol="0">
                <a:spAutoFit/>
              </a:bodyPr>
              <a:lstStyle/>
              <a:p>
                <a:pPr algn="ctr"/>
                <a:r>
                  <a:rPr lang="fr-FR" sz="1100" dirty="0">
                    <a:solidFill>
                      <a:srgbClr val="E00D86"/>
                    </a:solidFill>
                    <a:latin typeface="Open Sans" panose="020B0606030504020204" pitchFamily="34" charset="0"/>
                    <a:ea typeface="Open Sans" panose="020B0606030504020204" pitchFamily="34" charset="0"/>
                    <a:cs typeface="Open Sans" panose="020B0606030504020204" pitchFamily="34" charset="0"/>
                  </a:rPr>
                  <a:t>2015/07</a:t>
                </a:r>
              </a:p>
            </p:txBody>
          </p:sp>
          <p:sp>
            <p:nvSpPr>
              <p:cNvPr id="32" name="ZoneTexte 23">
                <a:extLst>
                  <a:ext uri="{FF2B5EF4-FFF2-40B4-BE49-F238E27FC236}">
                    <a16:creationId xmlns:a16="http://schemas.microsoft.com/office/drawing/2014/main" id="{978271B2-DCA3-7E7D-2F8C-05B06830586D}"/>
                  </a:ext>
                </a:extLst>
              </p:cNvPr>
              <p:cNvSpPr txBox="1"/>
              <p:nvPr/>
            </p:nvSpPr>
            <p:spPr>
              <a:xfrm>
                <a:off x="5886322" y="3352452"/>
                <a:ext cx="1409494" cy="261610"/>
              </a:xfrm>
              <a:prstGeom prst="rect">
                <a:avLst/>
              </a:prstGeom>
              <a:noFill/>
            </p:spPr>
            <p:txBody>
              <a:bodyPr wrap="square" rtlCol="0">
                <a:spAutoFit/>
              </a:bodyPr>
              <a:lstStyle/>
              <a:p>
                <a:pPr algn="ctr"/>
                <a:r>
                  <a:rPr lang="fr-FR" sz="1100" dirty="0">
                    <a:solidFill>
                      <a:srgbClr val="E00D86"/>
                    </a:solidFill>
                    <a:latin typeface="Open Sans" panose="020B0606030504020204" pitchFamily="34" charset="0"/>
                    <a:ea typeface="Open Sans" panose="020B0606030504020204" pitchFamily="34" charset="0"/>
                    <a:cs typeface="Open Sans" panose="020B0606030504020204" pitchFamily="34" charset="0"/>
                  </a:rPr>
                  <a:t>2015/12</a:t>
                </a:r>
              </a:p>
            </p:txBody>
          </p:sp>
          <p:sp>
            <p:nvSpPr>
              <p:cNvPr id="35" name="ZoneTexte 23">
                <a:extLst>
                  <a:ext uri="{FF2B5EF4-FFF2-40B4-BE49-F238E27FC236}">
                    <a16:creationId xmlns:a16="http://schemas.microsoft.com/office/drawing/2014/main" id="{EBC41C24-35A7-CE74-7C30-E292CF13B9D0}"/>
                  </a:ext>
                </a:extLst>
              </p:cNvPr>
              <p:cNvSpPr txBox="1"/>
              <p:nvPr/>
            </p:nvSpPr>
            <p:spPr>
              <a:xfrm>
                <a:off x="6830542" y="2114433"/>
                <a:ext cx="1409494" cy="261610"/>
              </a:xfrm>
              <a:prstGeom prst="rect">
                <a:avLst/>
              </a:prstGeom>
              <a:noFill/>
            </p:spPr>
            <p:txBody>
              <a:bodyPr wrap="square" rtlCol="0">
                <a:spAutoFit/>
              </a:bodyPr>
              <a:lstStyle/>
              <a:p>
                <a:pPr algn="ctr"/>
                <a:r>
                  <a:rPr lang="fr-FR" sz="1100" dirty="0">
                    <a:solidFill>
                      <a:srgbClr val="E00D86"/>
                    </a:solidFill>
                    <a:latin typeface="Open Sans" panose="020B0606030504020204" pitchFamily="34" charset="0"/>
                    <a:ea typeface="Open Sans" panose="020B0606030504020204" pitchFamily="34" charset="0"/>
                    <a:cs typeface="Open Sans" panose="020B0606030504020204" pitchFamily="34" charset="0"/>
                  </a:rPr>
                  <a:t>2017/03/06</a:t>
                </a:r>
              </a:p>
            </p:txBody>
          </p:sp>
          <p:sp>
            <p:nvSpPr>
              <p:cNvPr id="36" name="ZoneTexte 23">
                <a:extLst>
                  <a:ext uri="{FF2B5EF4-FFF2-40B4-BE49-F238E27FC236}">
                    <a16:creationId xmlns:a16="http://schemas.microsoft.com/office/drawing/2014/main" id="{CE011DDA-CA00-42CE-1517-9C30CCC76DF0}"/>
                  </a:ext>
                </a:extLst>
              </p:cNvPr>
              <p:cNvSpPr txBox="1"/>
              <p:nvPr/>
            </p:nvSpPr>
            <p:spPr>
              <a:xfrm>
                <a:off x="7022614" y="2499265"/>
                <a:ext cx="1409494" cy="261610"/>
              </a:xfrm>
              <a:prstGeom prst="rect">
                <a:avLst/>
              </a:prstGeom>
              <a:noFill/>
            </p:spPr>
            <p:txBody>
              <a:bodyPr wrap="square" rtlCol="0">
                <a:spAutoFit/>
              </a:bodyPr>
              <a:lstStyle/>
              <a:p>
                <a:pPr algn="ctr"/>
                <a:r>
                  <a:rPr lang="fr-FR" sz="1100" dirty="0">
                    <a:solidFill>
                      <a:srgbClr val="E00D86"/>
                    </a:solidFill>
                    <a:latin typeface="Open Sans" panose="020B0606030504020204" pitchFamily="34" charset="0"/>
                    <a:ea typeface="Open Sans" panose="020B0606030504020204" pitchFamily="34" charset="0"/>
                    <a:cs typeface="Open Sans" panose="020B0606030504020204" pitchFamily="34" charset="0"/>
                  </a:rPr>
                  <a:t>2017/03/15</a:t>
                </a:r>
              </a:p>
            </p:txBody>
          </p:sp>
          <p:sp>
            <p:nvSpPr>
              <p:cNvPr id="49" name="ZoneTexte 23">
                <a:extLst>
                  <a:ext uri="{FF2B5EF4-FFF2-40B4-BE49-F238E27FC236}">
                    <a16:creationId xmlns:a16="http://schemas.microsoft.com/office/drawing/2014/main" id="{9162C4FC-B281-6726-BECF-A6E08F308F64}"/>
                  </a:ext>
                </a:extLst>
              </p:cNvPr>
              <p:cNvSpPr txBox="1"/>
              <p:nvPr/>
            </p:nvSpPr>
            <p:spPr>
              <a:xfrm>
                <a:off x="8781657" y="3630891"/>
                <a:ext cx="1409494" cy="261610"/>
              </a:xfrm>
              <a:prstGeom prst="rect">
                <a:avLst/>
              </a:prstGeom>
              <a:noFill/>
            </p:spPr>
            <p:txBody>
              <a:bodyPr wrap="square" rtlCol="0">
                <a:spAutoFit/>
              </a:bodyPr>
              <a:lstStyle/>
              <a:p>
                <a:pPr algn="ctr"/>
                <a:r>
                  <a:rPr lang="fr-FR" sz="1100" dirty="0">
                    <a:solidFill>
                      <a:srgbClr val="E00D86"/>
                    </a:solidFill>
                    <a:latin typeface="Open Sans" panose="020B0606030504020204" pitchFamily="34" charset="0"/>
                    <a:ea typeface="Open Sans" panose="020B0606030504020204" pitchFamily="34" charset="0"/>
                    <a:cs typeface="Open Sans" panose="020B0606030504020204" pitchFamily="34" charset="0"/>
                  </a:rPr>
                  <a:t>2019</a:t>
                </a:r>
              </a:p>
            </p:txBody>
          </p:sp>
          <p:sp>
            <p:nvSpPr>
              <p:cNvPr id="62" name="ZoneTexte 23">
                <a:extLst>
                  <a:ext uri="{FF2B5EF4-FFF2-40B4-BE49-F238E27FC236}">
                    <a16:creationId xmlns:a16="http://schemas.microsoft.com/office/drawing/2014/main" id="{40363DFC-72A8-77E6-1187-7B8C0D872796}"/>
                  </a:ext>
                </a:extLst>
              </p:cNvPr>
              <p:cNvSpPr txBox="1"/>
              <p:nvPr/>
            </p:nvSpPr>
            <p:spPr>
              <a:xfrm>
                <a:off x="9570293" y="2165768"/>
                <a:ext cx="1409494" cy="261610"/>
              </a:xfrm>
              <a:prstGeom prst="rect">
                <a:avLst/>
              </a:prstGeom>
              <a:noFill/>
            </p:spPr>
            <p:txBody>
              <a:bodyPr wrap="square" rtlCol="0">
                <a:spAutoFit/>
              </a:bodyPr>
              <a:lstStyle/>
              <a:p>
                <a:pPr algn="ctr"/>
                <a:r>
                  <a:rPr lang="fr-FR" sz="1100" dirty="0">
                    <a:solidFill>
                      <a:srgbClr val="E00D86"/>
                    </a:solidFill>
                    <a:latin typeface="Open Sans" panose="020B0606030504020204" pitchFamily="34" charset="0"/>
                    <a:ea typeface="Open Sans" panose="020B0606030504020204" pitchFamily="34" charset="0"/>
                    <a:cs typeface="Open Sans" panose="020B0606030504020204" pitchFamily="34" charset="0"/>
                  </a:rPr>
                  <a:t>2019/11/12</a:t>
                </a:r>
              </a:p>
            </p:txBody>
          </p:sp>
        </p:grpSp>
        <p:cxnSp>
          <p:nvCxnSpPr>
            <p:cNvPr id="106" name="Straight Connector 105">
              <a:extLst>
                <a:ext uri="{FF2B5EF4-FFF2-40B4-BE49-F238E27FC236}">
                  <a16:creationId xmlns:a16="http://schemas.microsoft.com/office/drawing/2014/main" id="{D3B2B4EC-1359-488B-B00B-709156C535DD}"/>
                </a:ext>
              </a:extLst>
            </p:cNvPr>
            <p:cNvCxnSpPr>
              <a:cxnSpLocks/>
              <a:stCxn id="18" idx="0"/>
            </p:cNvCxnSpPr>
            <p:nvPr/>
          </p:nvCxnSpPr>
          <p:spPr>
            <a:xfrm flipV="1">
              <a:off x="3379055" y="3146180"/>
              <a:ext cx="251469" cy="278776"/>
            </a:xfrm>
            <a:prstGeom prst="line">
              <a:avLst/>
            </a:prstGeom>
            <a:ln w="12700">
              <a:solidFill>
                <a:srgbClr val="E00D86"/>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4E696DAC-C01F-C2E8-9091-BE3C721CE880}"/>
                </a:ext>
              </a:extLst>
            </p:cNvPr>
            <p:cNvCxnSpPr>
              <a:cxnSpLocks/>
              <a:stCxn id="19" idx="0"/>
            </p:cNvCxnSpPr>
            <p:nvPr/>
          </p:nvCxnSpPr>
          <p:spPr>
            <a:xfrm flipV="1">
              <a:off x="3786133" y="3340072"/>
              <a:ext cx="9908" cy="285763"/>
            </a:xfrm>
            <a:prstGeom prst="line">
              <a:avLst/>
            </a:prstGeom>
            <a:ln w="12700">
              <a:solidFill>
                <a:srgbClr val="E00D86"/>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11842F9B-2AD5-ECB5-4C72-E7F5E3AD8617}"/>
                </a:ext>
              </a:extLst>
            </p:cNvPr>
            <p:cNvCxnSpPr>
              <a:cxnSpLocks/>
              <a:stCxn id="28" idx="0"/>
            </p:cNvCxnSpPr>
            <p:nvPr/>
          </p:nvCxnSpPr>
          <p:spPr>
            <a:xfrm flipV="1">
              <a:off x="5168610" y="2877987"/>
              <a:ext cx="187823" cy="222424"/>
            </a:xfrm>
            <a:prstGeom prst="line">
              <a:avLst/>
            </a:prstGeom>
            <a:ln w="12700">
              <a:solidFill>
                <a:srgbClr val="E00D86"/>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C0E56DD4-6779-EE53-A709-14EDEFB106A3}"/>
                </a:ext>
              </a:extLst>
            </p:cNvPr>
            <p:cNvCxnSpPr>
              <a:cxnSpLocks/>
              <a:stCxn id="30" idx="0"/>
            </p:cNvCxnSpPr>
            <p:nvPr/>
          </p:nvCxnSpPr>
          <p:spPr>
            <a:xfrm flipV="1">
              <a:off x="5423276" y="3231216"/>
              <a:ext cx="167957" cy="193740"/>
            </a:xfrm>
            <a:prstGeom prst="line">
              <a:avLst/>
            </a:prstGeom>
            <a:ln w="12700">
              <a:solidFill>
                <a:srgbClr val="E00D86"/>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62EA2D6A-BBD1-C37D-621A-5D209F1E4D8F}"/>
                </a:ext>
              </a:extLst>
            </p:cNvPr>
            <p:cNvCxnSpPr>
              <a:cxnSpLocks/>
              <a:endCxn id="26" idx="2"/>
            </p:cNvCxnSpPr>
            <p:nvPr/>
          </p:nvCxnSpPr>
          <p:spPr>
            <a:xfrm flipV="1">
              <a:off x="5241149" y="2438462"/>
              <a:ext cx="384511" cy="228835"/>
            </a:xfrm>
            <a:prstGeom prst="line">
              <a:avLst/>
            </a:prstGeom>
            <a:ln w="12700">
              <a:solidFill>
                <a:srgbClr val="E00D86"/>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6959B763-3580-D3B0-4A8F-1B63D2E18353}"/>
                </a:ext>
              </a:extLst>
            </p:cNvPr>
            <p:cNvCxnSpPr>
              <a:cxnSpLocks/>
              <a:endCxn id="21" idx="2"/>
            </p:cNvCxnSpPr>
            <p:nvPr/>
          </p:nvCxnSpPr>
          <p:spPr>
            <a:xfrm flipH="1" flipV="1">
              <a:off x="4280216" y="2731127"/>
              <a:ext cx="117316" cy="374407"/>
            </a:xfrm>
            <a:prstGeom prst="line">
              <a:avLst/>
            </a:prstGeom>
            <a:ln w="12700">
              <a:solidFill>
                <a:srgbClr val="E00D86"/>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EA881799-92BB-1C97-8C9C-29BC1760BEC8}"/>
                </a:ext>
              </a:extLst>
            </p:cNvPr>
            <p:cNvCxnSpPr>
              <a:cxnSpLocks/>
              <a:endCxn id="32" idx="0"/>
            </p:cNvCxnSpPr>
            <p:nvPr/>
          </p:nvCxnSpPr>
          <p:spPr>
            <a:xfrm>
              <a:off x="6318645" y="3174834"/>
              <a:ext cx="272424" cy="177618"/>
            </a:xfrm>
            <a:prstGeom prst="line">
              <a:avLst/>
            </a:prstGeom>
            <a:ln w="12700">
              <a:solidFill>
                <a:srgbClr val="E00D86"/>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EFCC44A0-A74A-7006-FA81-82EFDA48BD4C}"/>
                </a:ext>
              </a:extLst>
            </p:cNvPr>
            <p:cNvCxnSpPr>
              <a:cxnSpLocks/>
            </p:cNvCxnSpPr>
            <p:nvPr/>
          </p:nvCxnSpPr>
          <p:spPr>
            <a:xfrm flipV="1">
              <a:off x="7074944" y="2388467"/>
              <a:ext cx="130607" cy="218557"/>
            </a:xfrm>
            <a:prstGeom prst="line">
              <a:avLst/>
            </a:prstGeom>
            <a:ln w="12700">
              <a:solidFill>
                <a:srgbClr val="E00D86"/>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07D59A0A-B895-9F65-21F0-A1E5DD219250}"/>
                </a:ext>
              </a:extLst>
            </p:cNvPr>
            <p:cNvCxnSpPr>
              <a:cxnSpLocks/>
            </p:cNvCxnSpPr>
            <p:nvPr/>
          </p:nvCxnSpPr>
          <p:spPr>
            <a:xfrm flipV="1">
              <a:off x="7188324" y="2662778"/>
              <a:ext cx="116792" cy="68349"/>
            </a:xfrm>
            <a:prstGeom prst="line">
              <a:avLst/>
            </a:prstGeom>
            <a:ln w="12700">
              <a:solidFill>
                <a:srgbClr val="E00D86"/>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B19714A9-B643-21FD-029B-B83D795B2503}"/>
                </a:ext>
              </a:extLst>
            </p:cNvPr>
            <p:cNvCxnSpPr>
              <a:cxnSpLocks/>
              <a:stCxn id="69" idx="9"/>
              <a:endCxn id="49" idx="0"/>
            </p:cNvCxnSpPr>
            <p:nvPr/>
          </p:nvCxnSpPr>
          <p:spPr>
            <a:xfrm flipH="1">
              <a:off x="9486404" y="3493715"/>
              <a:ext cx="212851" cy="137176"/>
            </a:xfrm>
            <a:prstGeom prst="line">
              <a:avLst/>
            </a:prstGeom>
            <a:ln w="12700">
              <a:solidFill>
                <a:srgbClr val="E00D86"/>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8026CA3D-83BC-2B78-2DE9-509C81308F29}"/>
                </a:ext>
              </a:extLst>
            </p:cNvPr>
            <p:cNvCxnSpPr>
              <a:cxnSpLocks/>
              <a:stCxn id="62" idx="2"/>
            </p:cNvCxnSpPr>
            <p:nvPr/>
          </p:nvCxnSpPr>
          <p:spPr>
            <a:xfrm>
              <a:off x="10275040" y="2427378"/>
              <a:ext cx="18228" cy="527354"/>
            </a:xfrm>
            <a:prstGeom prst="line">
              <a:avLst/>
            </a:prstGeom>
            <a:ln w="12700">
              <a:solidFill>
                <a:srgbClr val="E00D86"/>
              </a:solidFill>
            </a:ln>
          </p:spPr>
          <p:style>
            <a:lnRef idx="1">
              <a:schemeClr val="accent1"/>
            </a:lnRef>
            <a:fillRef idx="0">
              <a:schemeClr val="accent1"/>
            </a:fillRef>
            <a:effectRef idx="0">
              <a:schemeClr val="accent1"/>
            </a:effectRef>
            <a:fontRef idx="minor">
              <a:schemeClr val="tx1"/>
            </a:fontRef>
          </p:style>
        </p:cxnSp>
      </p:grpSp>
      <p:grpSp>
        <p:nvGrpSpPr>
          <p:cNvPr id="264" name="Group 263">
            <a:extLst>
              <a:ext uri="{FF2B5EF4-FFF2-40B4-BE49-F238E27FC236}">
                <a16:creationId xmlns:a16="http://schemas.microsoft.com/office/drawing/2014/main" id="{27DECAD0-26C0-E9DA-282B-6962BBBE6936}"/>
              </a:ext>
            </a:extLst>
          </p:cNvPr>
          <p:cNvGrpSpPr/>
          <p:nvPr/>
        </p:nvGrpSpPr>
        <p:grpSpPr>
          <a:xfrm>
            <a:off x="1289404" y="1721261"/>
            <a:ext cx="11217758" cy="2113145"/>
            <a:chOff x="1289404" y="1721261"/>
            <a:chExt cx="11217758" cy="2113145"/>
          </a:xfrm>
        </p:grpSpPr>
        <p:grpSp>
          <p:nvGrpSpPr>
            <p:cNvPr id="263" name="Group 262">
              <a:extLst>
                <a:ext uri="{FF2B5EF4-FFF2-40B4-BE49-F238E27FC236}">
                  <a16:creationId xmlns:a16="http://schemas.microsoft.com/office/drawing/2014/main" id="{41DECCD6-34CF-8F45-995D-E9F980AA64EF}"/>
                </a:ext>
              </a:extLst>
            </p:cNvPr>
            <p:cNvGrpSpPr/>
            <p:nvPr/>
          </p:nvGrpSpPr>
          <p:grpSpPr>
            <a:xfrm>
              <a:off x="1289404" y="1721261"/>
              <a:ext cx="11217758" cy="2113145"/>
              <a:chOff x="1289404" y="1721261"/>
              <a:chExt cx="11217758" cy="2113145"/>
            </a:xfrm>
          </p:grpSpPr>
          <p:sp>
            <p:nvSpPr>
              <p:cNvPr id="8" name="ZoneTexte 23">
                <a:extLst>
                  <a:ext uri="{FF2B5EF4-FFF2-40B4-BE49-F238E27FC236}">
                    <a16:creationId xmlns:a16="http://schemas.microsoft.com/office/drawing/2014/main" id="{98561723-8F8A-1639-3BC9-0150D7004EA6}"/>
                  </a:ext>
                </a:extLst>
              </p:cNvPr>
              <p:cNvSpPr txBox="1"/>
              <p:nvPr/>
            </p:nvSpPr>
            <p:spPr>
              <a:xfrm>
                <a:off x="1582421" y="2877875"/>
                <a:ext cx="1053066"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2000/03</a:t>
                </a:r>
              </a:p>
            </p:txBody>
          </p:sp>
          <p:sp>
            <p:nvSpPr>
              <p:cNvPr id="9" name="ZoneTexte 23">
                <a:extLst>
                  <a:ext uri="{FF2B5EF4-FFF2-40B4-BE49-F238E27FC236}">
                    <a16:creationId xmlns:a16="http://schemas.microsoft.com/office/drawing/2014/main" id="{EA1A0AF9-68E7-539F-F90D-BD27237BADAC}"/>
                  </a:ext>
                </a:extLst>
              </p:cNvPr>
              <p:cNvSpPr txBox="1"/>
              <p:nvPr/>
            </p:nvSpPr>
            <p:spPr>
              <a:xfrm>
                <a:off x="1289404" y="3481604"/>
                <a:ext cx="1053066"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2001</a:t>
                </a:r>
              </a:p>
            </p:txBody>
          </p:sp>
          <p:sp>
            <p:nvSpPr>
              <p:cNvPr id="10" name="ZoneTexte 23">
                <a:extLst>
                  <a:ext uri="{FF2B5EF4-FFF2-40B4-BE49-F238E27FC236}">
                    <a16:creationId xmlns:a16="http://schemas.microsoft.com/office/drawing/2014/main" id="{C0096608-4967-C144-180D-5B361F40B264}"/>
                  </a:ext>
                </a:extLst>
              </p:cNvPr>
              <p:cNvSpPr txBox="1"/>
              <p:nvPr/>
            </p:nvSpPr>
            <p:spPr>
              <a:xfrm>
                <a:off x="2244815" y="3039280"/>
                <a:ext cx="1053066"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2003</a:t>
                </a:r>
              </a:p>
            </p:txBody>
          </p:sp>
          <p:sp>
            <p:nvSpPr>
              <p:cNvPr id="11" name="ZoneTexte 23">
                <a:extLst>
                  <a:ext uri="{FF2B5EF4-FFF2-40B4-BE49-F238E27FC236}">
                    <a16:creationId xmlns:a16="http://schemas.microsoft.com/office/drawing/2014/main" id="{11A4193E-A1B0-7F73-1F70-CDFDCB8860FD}"/>
                  </a:ext>
                </a:extLst>
              </p:cNvPr>
              <p:cNvSpPr txBox="1"/>
              <p:nvPr/>
            </p:nvSpPr>
            <p:spPr>
              <a:xfrm>
                <a:off x="1800672" y="3561963"/>
                <a:ext cx="1053066"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2002/08</a:t>
                </a:r>
              </a:p>
            </p:txBody>
          </p:sp>
          <p:sp>
            <p:nvSpPr>
              <p:cNvPr id="12" name="ZoneTexte 23">
                <a:extLst>
                  <a:ext uri="{FF2B5EF4-FFF2-40B4-BE49-F238E27FC236}">
                    <a16:creationId xmlns:a16="http://schemas.microsoft.com/office/drawing/2014/main" id="{90200D27-ACA1-713E-FF62-DDCDB8CEEECD}"/>
                  </a:ext>
                </a:extLst>
              </p:cNvPr>
              <p:cNvSpPr txBox="1"/>
              <p:nvPr/>
            </p:nvSpPr>
            <p:spPr>
              <a:xfrm>
                <a:off x="2428457" y="2737740"/>
                <a:ext cx="1053066"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2004</a:t>
                </a:r>
              </a:p>
            </p:txBody>
          </p:sp>
          <p:sp>
            <p:nvSpPr>
              <p:cNvPr id="13" name="ZoneTexte 23">
                <a:extLst>
                  <a:ext uri="{FF2B5EF4-FFF2-40B4-BE49-F238E27FC236}">
                    <a16:creationId xmlns:a16="http://schemas.microsoft.com/office/drawing/2014/main" id="{9AACBEF5-CB7A-0963-32B4-78B1DF832267}"/>
                  </a:ext>
                </a:extLst>
              </p:cNvPr>
              <p:cNvSpPr txBox="1"/>
              <p:nvPr/>
            </p:nvSpPr>
            <p:spPr>
              <a:xfrm>
                <a:off x="2537987" y="2196733"/>
                <a:ext cx="1053066"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2005</a:t>
                </a:r>
              </a:p>
            </p:txBody>
          </p:sp>
          <p:sp>
            <p:nvSpPr>
              <p:cNvPr id="14" name="ZoneTexte 23">
                <a:extLst>
                  <a:ext uri="{FF2B5EF4-FFF2-40B4-BE49-F238E27FC236}">
                    <a16:creationId xmlns:a16="http://schemas.microsoft.com/office/drawing/2014/main" id="{16E03D30-7318-8CC1-6315-ABE500DE5F13}"/>
                  </a:ext>
                </a:extLst>
              </p:cNvPr>
              <p:cNvSpPr txBox="1"/>
              <p:nvPr/>
            </p:nvSpPr>
            <p:spPr>
              <a:xfrm>
                <a:off x="2994414" y="2404384"/>
                <a:ext cx="1053066"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2006</a:t>
                </a:r>
              </a:p>
            </p:txBody>
          </p:sp>
          <p:sp>
            <p:nvSpPr>
              <p:cNvPr id="15" name="ZoneTexte 23">
                <a:extLst>
                  <a:ext uri="{FF2B5EF4-FFF2-40B4-BE49-F238E27FC236}">
                    <a16:creationId xmlns:a16="http://schemas.microsoft.com/office/drawing/2014/main" id="{19A019DC-37D2-2FF7-6FDF-113E8788E433}"/>
                  </a:ext>
                </a:extLst>
              </p:cNvPr>
              <p:cNvSpPr txBox="1"/>
              <p:nvPr/>
            </p:nvSpPr>
            <p:spPr>
              <a:xfrm>
                <a:off x="3269508" y="2699361"/>
                <a:ext cx="1053066"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2007/10</a:t>
                </a:r>
              </a:p>
            </p:txBody>
          </p:sp>
          <p:sp>
            <p:nvSpPr>
              <p:cNvPr id="20" name="ZoneTexte 23">
                <a:extLst>
                  <a:ext uri="{FF2B5EF4-FFF2-40B4-BE49-F238E27FC236}">
                    <a16:creationId xmlns:a16="http://schemas.microsoft.com/office/drawing/2014/main" id="{495FD776-9071-2A2C-5C9F-CC2217E86D89}"/>
                  </a:ext>
                </a:extLst>
              </p:cNvPr>
              <p:cNvSpPr txBox="1"/>
              <p:nvPr/>
            </p:nvSpPr>
            <p:spPr>
              <a:xfrm>
                <a:off x="3745992" y="3526017"/>
                <a:ext cx="1053066"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2011</a:t>
                </a:r>
              </a:p>
            </p:txBody>
          </p:sp>
          <p:sp>
            <p:nvSpPr>
              <p:cNvPr id="23" name="ZoneTexte 23">
                <a:extLst>
                  <a:ext uri="{FF2B5EF4-FFF2-40B4-BE49-F238E27FC236}">
                    <a16:creationId xmlns:a16="http://schemas.microsoft.com/office/drawing/2014/main" id="{B816E21D-A8F2-3017-55C8-5AEB51A8A56F}"/>
                  </a:ext>
                </a:extLst>
              </p:cNvPr>
              <p:cNvSpPr txBox="1"/>
              <p:nvPr/>
            </p:nvSpPr>
            <p:spPr>
              <a:xfrm>
                <a:off x="4338874" y="1721261"/>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2013/10</a:t>
                </a:r>
              </a:p>
            </p:txBody>
          </p:sp>
          <p:sp>
            <p:nvSpPr>
              <p:cNvPr id="25" name="ZoneTexte 23">
                <a:extLst>
                  <a:ext uri="{FF2B5EF4-FFF2-40B4-BE49-F238E27FC236}">
                    <a16:creationId xmlns:a16="http://schemas.microsoft.com/office/drawing/2014/main" id="{381C49BA-020F-F10F-629B-832F329235D1}"/>
                  </a:ext>
                </a:extLst>
              </p:cNvPr>
              <p:cNvSpPr txBox="1"/>
              <p:nvPr/>
            </p:nvSpPr>
            <p:spPr>
              <a:xfrm>
                <a:off x="4770687" y="1971232"/>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2014/02/20</a:t>
                </a:r>
              </a:p>
            </p:txBody>
          </p:sp>
          <p:sp>
            <p:nvSpPr>
              <p:cNvPr id="27" name="ZoneTexte 23">
                <a:extLst>
                  <a:ext uri="{FF2B5EF4-FFF2-40B4-BE49-F238E27FC236}">
                    <a16:creationId xmlns:a16="http://schemas.microsoft.com/office/drawing/2014/main" id="{A9D04276-D030-717F-E8FA-CDEAEE02FA4A}"/>
                  </a:ext>
                </a:extLst>
              </p:cNvPr>
              <p:cNvSpPr txBox="1"/>
              <p:nvPr/>
            </p:nvSpPr>
            <p:spPr>
              <a:xfrm>
                <a:off x="5098257" y="2506305"/>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2014/11</a:t>
                </a:r>
              </a:p>
            </p:txBody>
          </p:sp>
          <p:sp>
            <p:nvSpPr>
              <p:cNvPr id="33" name="ZoneTexte 23">
                <a:extLst>
                  <a:ext uri="{FF2B5EF4-FFF2-40B4-BE49-F238E27FC236}">
                    <a16:creationId xmlns:a16="http://schemas.microsoft.com/office/drawing/2014/main" id="{8F5C255F-43A1-C188-9F4F-7137F52BB68E}"/>
                  </a:ext>
                </a:extLst>
              </p:cNvPr>
              <p:cNvSpPr txBox="1"/>
              <p:nvPr/>
            </p:nvSpPr>
            <p:spPr>
              <a:xfrm>
                <a:off x="5753820" y="2217406"/>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2016/03/14</a:t>
                </a:r>
              </a:p>
            </p:txBody>
          </p:sp>
          <p:sp>
            <p:nvSpPr>
              <p:cNvPr id="37" name="ZoneTexte 23">
                <a:extLst>
                  <a:ext uri="{FF2B5EF4-FFF2-40B4-BE49-F238E27FC236}">
                    <a16:creationId xmlns:a16="http://schemas.microsoft.com/office/drawing/2014/main" id="{EB5AF5A2-CA86-0928-2D31-E652E1E2C145}"/>
                  </a:ext>
                </a:extLst>
              </p:cNvPr>
              <p:cNvSpPr txBox="1"/>
              <p:nvPr/>
            </p:nvSpPr>
            <p:spPr>
              <a:xfrm>
                <a:off x="6291814" y="3046321"/>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2017/04</a:t>
                </a:r>
              </a:p>
            </p:txBody>
          </p:sp>
          <p:sp>
            <p:nvSpPr>
              <p:cNvPr id="39" name="ZoneTexte 23">
                <a:extLst>
                  <a:ext uri="{FF2B5EF4-FFF2-40B4-BE49-F238E27FC236}">
                    <a16:creationId xmlns:a16="http://schemas.microsoft.com/office/drawing/2014/main" id="{6DF04E2E-AECC-1363-C1D6-5D63CCDBD41B}"/>
                  </a:ext>
                </a:extLst>
              </p:cNvPr>
              <p:cNvSpPr txBox="1"/>
              <p:nvPr/>
            </p:nvSpPr>
            <p:spPr>
              <a:xfrm>
                <a:off x="6904362" y="3572796"/>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2017/04/12</a:t>
                </a:r>
              </a:p>
            </p:txBody>
          </p:sp>
          <p:sp>
            <p:nvSpPr>
              <p:cNvPr id="40" name="ZoneTexte 23">
                <a:extLst>
                  <a:ext uri="{FF2B5EF4-FFF2-40B4-BE49-F238E27FC236}">
                    <a16:creationId xmlns:a16="http://schemas.microsoft.com/office/drawing/2014/main" id="{CD5B3EF2-7C30-D326-C09F-F81E47D56F06}"/>
                  </a:ext>
                </a:extLst>
              </p:cNvPr>
              <p:cNvSpPr txBox="1"/>
              <p:nvPr/>
            </p:nvSpPr>
            <p:spPr>
              <a:xfrm>
                <a:off x="7815109" y="3342400"/>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2017/07/19</a:t>
                </a:r>
              </a:p>
            </p:txBody>
          </p:sp>
          <p:sp>
            <p:nvSpPr>
              <p:cNvPr id="41" name="ZoneTexte 23">
                <a:extLst>
                  <a:ext uri="{FF2B5EF4-FFF2-40B4-BE49-F238E27FC236}">
                    <a16:creationId xmlns:a16="http://schemas.microsoft.com/office/drawing/2014/main" id="{9898D0C0-753B-1F20-0CCE-65324F2F5488}"/>
                  </a:ext>
                </a:extLst>
              </p:cNvPr>
              <p:cNvSpPr txBox="1"/>
              <p:nvPr/>
            </p:nvSpPr>
            <p:spPr>
              <a:xfrm>
                <a:off x="7990281" y="3035225"/>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2017/10</a:t>
                </a:r>
              </a:p>
            </p:txBody>
          </p:sp>
          <p:sp>
            <p:nvSpPr>
              <p:cNvPr id="43" name="ZoneTexte 23">
                <a:extLst>
                  <a:ext uri="{FF2B5EF4-FFF2-40B4-BE49-F238E27FC236}">
                    <a16:creationId xmlns:a16="http://schemas.microsoft.com/office/drawing/2014/main" id="{A521775A-0ADD-B79D-A641-AC86CEBC2F37}"/>
                  </a:ext>
                </a:extLst>
              </p:cNvPr>
              <p:cNvSpPr txBox="1"/>
              <p:nvPr/>
            </p:nvSpPr>
            <p:spPr>
              <a:xfrm>
                <a:off x="8808816" y="2466582"/>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2018/05/02</a:t>
                </a:r>
              </a:p>
            </p:txBody>
          </p:sp>
          <p:sp>
            <p:nvSpPr>
              <p:cNvPr id="44" name="ZoneTexte 23">
                <a:extLst>
                  <a:ext uri="{FF2B5EF4-FFF2-40B4-BE49-F238E27FC236}">
                    <a16:creationId xmlns:a16="http://schemas.microsoft.com/office/drawing/2014/main" id="{1ACEB162-F7B0-2C3E-20B3-206B8BCD43ED}"/>
                  </a:ext>
                </a:extLst>
              </p:cNvPr>
              <p:cNvSpPr txBox="1"/>
              <p:nvPr/>
            </p:nvSpPr>
            <p:spPr>
              <a:xfrm>
                <a:off x="9006931" y="2707986"/>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2018/05/22</a:t>
                </a:r>
              </a:p>
            </p:txBody>
          </p:sp>
          <p:sp>
            <p:nvSpPr>
              <p:cNvPr id="47" name="ZoneTexte 23">
                <a:extLst>
                  <a:ext uri="{FF2B5EF4-FFF2-40B4-BE49-F238E27FC236}">
                    <a16:creationId xmlns:a16="http://schemas.microsoft.com/office/drawing/2014/main" id="{CFDC72C6-E0EC-AB87-488F-89BC96E153BE}"/>
                  </a:ext>
                </a:extLst>
              </p:cNvPr>
              <p:cNvSpPr txBox="1"/>
              <p:nvPr/>
            </p:nvSpPr>
            <p:spPr>
              <a:xfrm>
                <a:off x="8455424" y="2226314"/>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2018/04</a:t>
                </a:r>
              </a:p>
            </p:txBody>
          </p:sp>
          <p:sp>
            <p:nvSpPr>
              <p:cNvPr id="52" name="ZoneTexte 23">
                <a:extLst>
                  <a:ext uri="{FF2B5EF4-FFF2-40B4-BE49-F238E27FC236}">
                    <a16:creationId xmlns:a16="http://schemas.microsoft.com/office/drawing/2014/main" id="{C3C2F842-D6FF-07CC-2B08-A43C2262E3CD}"/>
                  </a:ext>
                </a:extLst>
              </p:cNvPr>
              <p:cNvSpPr txBox="1"/>
              <p:nvPr/>
            </p:nvSpPr>
            <p:spPr>
              <a:xfrm>
                <a:off x="9911923" y="3021932"/>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2019/04</a:t>
                </a:r>
              </a:p>
            </p:txBody>
          </p:sp>
          <p:sp>
            <p:nvSpPr>
              <p:cNvPr id="63" name="ZoneTexte 23">
                <a:extLst>
                  <a:ext uri="{FF2B5EF4-FFF2-40B4-BE49-F238E27FC236}">
                    <a16:creationId xmlns:a16="http://schemas.microsoft.com/office/drawing/2014/main" id="{28498F4B-59CE-9905-4C4C-FCF0F804C5B4}"/>
                  </a:ext>
                </a:extLst>
              </p:cNvPr>
              <p:cNvSpPr txBox="1"/>
              <p:nvPr/>
            </p:nvSpPr>
            <p:spPr>
              <a:xfrm>
                <a:off x="10218310" y="1904030"/>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2019/11/13</a:t>
                </a:r>
              </a:p>
            </p:txBody>
          </p:sp>
          <p:sp>
            <p:nvSpPr>
              <p:cNvPr id="64" name="ZoneTexte 23">
                <a:extLst>
                  <a:ext uri="{FF2B5EF4-FFF2-40B4-BE49-F238E27FC236}">
                    <a16:creationId xmlns:a16="http://schemas.microsoft.com/office/drawing/2014/main" id="{282D13FA-545F-97DC-919C-54A138359C5D}"/>
                  </a:ext>
                </a:extLst>
              </p:cNvPr>
              <p:cNvSpPr txBox="1"/>
              <p:nvPr/>
            </p:nvSpPr>
            <p:spPr>
              <a:xfrm>
                <a:off x="10434410" y="2095509"/>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2020/02</a:t>
                </a:r>
              </a:p>
            </p:txBody>
          </p:sp>
          <p:sp>
            <p:nvSpPr>
              <p:cNvPr id="65" name="ZoneTexte 23">
                <a:extLst>
                  <a:ext uri="{FF2B5EF4-FFF2-40B4-BE49-F238E27FC236}">
                    <a16:creationId xmlns:a16="http://schemas.microsoft.com/office/drawing/2014/main" id="{902FC198-0D3A-1076-F1E1-D1B1EF52EFFE}"/>
                  </a:ext>
                </a:extLst>
              </p:cNvPr>
              <p:cNvSpPr txBox="1"/>
              <p:nvPr/>
            </p:nvSpPr>
            <p:spPr>
              <a:xfrm>
                <a:off x="10810866" y="2293568"/>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2020/12</a:t>
                </a:r>
              </a:p>
            </p:txBody>
          </p:sp>
          <p:sp>
            <p:nvSpPr>
              <p:cNvPr id="66" name="ZoneTexte 23">
                <a:extLst>
                  <a:ext uri="{FF2B5EF4-FFF2-40B4-BE49-F238E27FC236}">
                    <a16:creationId xmlns:a16="http://schemas.microsoft.com/office/drawing/2014/main" id="{69DB366D-90A0-9BCF-5283-ECF3715B4167}"/>
                  </a:ext>
                </a:extLst>
              </p:cNvPr>
              <p:cNvSpPr txBox="1"/>
              <p:nvPr/>
            </p:nvSpPr>
            <p:spPr>
              <a:xfrm>
                <a:off x="10943405" y="2471268"/>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2021</a:t>
                </a:r>
              </a:p>
            </p:txBody>
          </p:sp>
          <p:sp>
            <p:nvSpPr>
              <p:cNvPr id="67" name="ZoneTexte 23">
                <a:extLst>
                  <a:ext uri="{FF2B5EF4-FFF2-40B4-BE49-F238E27FC236}">
                    <a16:creationId xmlns:a16="http://schemas.microsoft.com/office/drawing/2014/main" id="{0BD58CCE-C6EA-A1D3-4E31-748D85D08929}"/>
                  </a:ext>
                </a:extLst>
              </p:cNvPr>
              <p:cNvSpPr txBox="1"/>
              <p:nvPr/>
            </p:nvSpPr>
            <p:spPr>
              <a:xfrm>
                <a:off x="11097668" y="2665994"/>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2021/05/05</a:t>
                </a:r>
              </a:p>
            </p:txBody>
          </p:sp>
          <p:sp>
            <p:nvSpPr>
              <p:cNvPr id="68" name="ZoneTexte 23">
                <a:extLst>
                  <a:ext uri="{FF2B5EF4-FFF2-40B4-BE49-F238E27FC236}">
                    <a16:creationId xmlns:a16="http://schemas.microsoft.com/office/drawing/2014/main" id="{6B28847A-D22A-6A50-92DA-B92C13E10D23}"/>
                  </a:ext>
                </a:extLst>
              </p:cNvPr>
              <p:cNvSpPr txBox="1"/>
              <p:nvPr/>
            </p:nvSpPr>
            <p:spPr>
              <a:xfrm>
                <a:off x="11092795" y="2853960"/>
                <a:ext cx="1409494" cy="261610"/>
              </a:xfrm>
              <a:prstGeom prst="rect">
                <a:avLst/>
              </a:prstGeom>
              <a:noFill/>
            </p:spPr>
            <p:txBody>
              <a:bodyPr wrap="square" rtlCol="0">
                <a:spAutoFit/>
              </a:bodyPr>
              <a:lstStyle/>
              <a:p>
                <a:pPr algn="ctr"/>
                <a:r>
                  <a:rPr lang="fr-FR" sz="1100" dirty="0">
                    <a:solidFill>
                      <a:srgbClr val="F88224"/>
                    </a:solidFill>
                    <a:latin typeface="Open Sans" panose="020B0606030504020204" pitchFamily="34" charset="0"/>
                    <a:ea typeface="Open Sans" panose="020B0606030504020204" pitchFamily="34" charset="0"/>
                    <a:cs typeface="Open Sans" panose="020B0606030504020204" pitchFamily="34" charset="0"/>
                  </a:rPr>
                  <a:t>2022/10/24</a:t>
                </a:r>
              </a:p>
            </p:txBody>
          </p:sp>
        </p:grpSp>
        <p:cxnSp>
          <p:nvCxnSpPr>
            <p:cNvPr id="169" name="Straight Connector 168">
              <a:extLst>
                <a:ext uri="{FF2B5EF4-FFF2-40B4-BE49-F238E27FC236}">
                  <a16:creationId xmlns:a16="http://schemas.microsoft.com/office/drawing/2014/main" id="{E55B3900-C732-ED4B-024F-0B97BE78695C}"/>
                </a:ext>
              </a:extLst>
            </p:cNvPr>
            <p:cNvCxnSpPr>
              <a:cxnSpLocks/>
              <a:stCxn id="9" idx="0"/>
            </p:cNvCxnSpPr>
            <p:nvPr/>
          </p:nvCxnSpPr>
          <p:spPr>
            <a:xfrm flipV="1">
              <a:off x="1815937" y="3347720"/>
              <a:ext cx="30643" cy="133884"/>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F37955C-FE70-2270-352D-0C4B8BCF8A8C}"/>
                </a:ext>
              </a:extLst>
            </p:cNvPr>
            <p:cNvCxnSpPr>
              <a:cxnSpLocks/>
            </p:cNvCxnSpPr>
            <p:nvPr/>
          </p:nvCxnSpPr>
          <p:spPr>
            <a:xfrm flipV="1">
              <a:off x="1793240" y="3111500"/>
              <a:ext cx="68580" cy="10668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327B176E-441D-DE39-4C23-09E14B0E2AC2}"/>
                </a:ext>
              </a:extLst>
            </p:cNvPr>
            <p:cNvCxnSpPr>
              <a:cxnSpLocks/>
              <a:stCxn id="69" idx="1"/>
              <a:endCxn id="11" idx="0"/>
            </p:cNvCxnSpPr>
            <p:nvPr/>
          </p:nvCxnSpPr>
          <p:spPr>
            <a:xfrm>
              <a:off x="2147885" y="3475548"/>
              <a:ext cx="179320" cy="86415"/>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204B4559-6CEC-AADF-5E69-20D51A07BD4B}"/>
                </a:ext>
              </a:extLst>
            </p:cNvPr>
            <p:cNvCxnSpPr>
              <a:cxnSpLocks/>
            </p:cNvCxnSpPr>
            <p:nvPr/>
          </p:nvCxnSpPr>
          <p:spPr>
            <a:xfrm>
              <a:off x="2458720" y="3144520"/>
              <a:ext cx="101600" cy="2032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9D7444F1-A65A-C5C7-9050-1E950CFEDAB3}"/>
                </a:ext>
              </a:extLst>
            </p:cNvPr>
            <p:cNvCxnSpPr>
              <a:cxnSpLocks/>
            </p:cNvCxnSpPr>
            <p:nvPr/>
          </p:nvCxnSpPr>
          <p:spPr>
            <a:xfrm>
              <a:off x="2666220" y="2848225"/>
              <a:ext cx="101600" cy="2032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A14C2F72-FA9C-1EF8-2FCD-CD1E164E4288}"/>
                </a:ext>
              </a:extLst>
            </p:cNvPr>
            <p:cNvCxnSpPr>
              <a:cxnSpLocks/>
            </p:cNvCxnSpPr>
            <p:nvPr/>
          </p:nvCxnSpPr>
          <p:spPr>
            <a:xfrm flipV="1">
              <a:off x="3042920" y="2404384"/>
              <a:ext cx="19233" cy="84816"/>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FDCAB8EF-50A1-E782-42F4-BFB6736B8223}"/>
                </a:ext>
              </a:extLst>
            </p:cNvPr>
            <p:cNvCxnSpPr>
              <a:cxnSpLocks/>
            </p:cNvCxnSpPr>
            <p:nvPr/>
          </p:nvCxnSpPr>
          <p:spPr>
            <a:xfrm flipV="1">
              <a:off x="3235960" y="2534920"/>
              <a:ext cx="99060" cy="5334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46BA33B8-440B-F318-E84E-8E551A8728E5}"/>
                </a:ext>
              </a:extLst>
            </p:cNvPr>
            <p:cNvCxnSpPr>
              <a:cxnSpLocks/>
            </p:cNvCxnSpPr>
            <p:nvPr/>
          </p:nvCxnSpPr>
          <p:spPr>
            <a:xfrm flipV="1">
              <a:off x="3558540" y="2926080"/>
              <a:ext cx="86360" cy="9398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F1EB6BA6-FD05-A0F6-061A-F5B411DFA7CC}"/>
                </a:ext>
              </a:extLst>
            </p:cNvPr>
            <p:cNvCxnSpPr>
              <a:cxnSpLocks/>
              <a:endCxn id="20" idx="0"/>
            </p:cNvCxnSpPr>
            <p:nvPr/>
          </p:nvCxnSpPr>
          <p:spPr>
            <a:xfrm>
              <a:off x="4181739" y="3421210"/>
              <a:ext cx="90786" cy="104807"/>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0FB2AE99-E0B6-7E27-C575-ACD605BC1ACE}"/>
                </a:ext>
              </a:extLst>
            </p:cNvPr>
            <p:cNvCxnSpPr>
              <a:cxnSpLocks/>
              <a:endCxn id="69" idx="4"/>
            </p:cNvCxnSpPr>
            <p:nvPr/>
          </p:nvCxnSpPr>
          <p:spPr>
            <a:xfrm flipH="1">
              <a:off x="4981920" y="2212340"/>
              <a:ext cx="141260" cy="306419"/>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EEEB83AB-B821-A30B-1515-45CF22FA0AEA}"/>
                </a:ext>
              </a:extLst>
            </p:cNvPr>
            <p:cNvCxnSpPr>
              <a:cxnSpLocks/>
            </p:cNvCxnSpPr>
            <p:nvPr/>
          </p:nvCxnSpPr>
          <p:spPr>
            <a:xfrm flipH="1">
              <a:off x="5303520" y="2651760"/>
              <a:ext cx="208280" cy="10160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892048CE-B6EA-9709-3B0D-ED4AA014FE58}"/>
                </a:ext>
              </a:extLst>
            </p:cNvPr>
            <p:cNvCxnSpPr>
              <a:cxnSpLocks/>
              <a:stCxn id="33" idx="2"/>
            </p:cNvCxnSpPr>
            <p:nvPr/>
          </p:nvCxnSpPr>
          <p:spPr>
            <a:xfrm>
              <a:off x="6458567" y="2479016"/>
              <a:ext cx="178453" cy="175284"/>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731F48CE-DD66-EBC4-3FBD-7E71F99AD342}"/>
                </a:ext>
              </a:extLst>
            </p:cNvPr>
            <p:cNvCxnSpPr>
              <a:cxnSpLocks/>
            </p:cNvCxnSpPr>
            <p:nvPr/>
          </p:nvCxnSpPr>
          <p:spPr>
            <a:xfrm flipH="1">
              <a:off x="7180064" y="2933700"/>
              <a:ext cx="109736" cy="114522"/>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F8C5418F-3435-290A-3EC9-C1802488AFD7}"/>
                </a:ext>
              </a:extLst>
            </p:cNvPr>
            <p:cNvCxnSpPr>
              <a:cxnSpLocks/>
              <a:stCxn id="69" idx="7"/>
              <a:endCxn id="39" idx="0"/>
            </p:cNvCxnSpPr>
            <p:nvPr/>
          </p:nvCxnSpPr>
          <p:spPr>
            <a:xfrm flipH="1">
              <a:off x="7609109" y="3481604"/>
              <a:ext cx="200789" cy="91192"/>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9946CFCD-11D4-2D9C-03DF-FADDB6B2E75A}"/>
                </a:ext>
              </a:extLst>
            </p:cNvPr>
            <p:cNvCxnSpPr>
              <a:cxnSpLocks/>
            </p:cNvCxnSpPr>
            <p:nvPr/>
          </p:nvCxnSpPr>
          <p:spPr>
            <a:xfrm flipH="1" flipV="1">
              <a:off x="8143240" y="3225800"/>
              <a:ext cx="106680" cy="12192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893AE21D-0C0C-50BF-DC96-A979E8E1D8DC}"/>
                </a:ext>
              </a:extLst>
            </p:cNvPr>
            <p:cNvCxnSpPr>
              <a:cxnSpLocks/>
              <a:endCxn id="41" idx="0"/>
            </p:cNvCxnSpPr>
            <p:nvPr/>
          </p:nvCxnSpPr>
          <p:spPr>
            <a:xfrm>
              <a:off x="8437880" y="2804160"/>
              <a:ext cx="257148" cy="231065"/>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0DCE1028-DCAD-335F-C1D8-DB828BC3C3EA}"/>
                </a:ext>
              </a:extLst>
            </p:cNvPr>
            <p:cNvCxnSpPr>
              <a:cxnSpLocks/>
            </p:cNvCxnSpPr>
            <p:nvPr/>
          </p:nvCxnSpPr>
          <p:spPr>
            <a:xfrm flipV="1">
              <a:off x="8945880" y="2469517"/>
              <a:ext cx="56178" cy="90803"/>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id="{25C023C3-7FCE-CF21-462E-9B0DBAE324F9}"/>
                </a:ext>
              </a:extLst>
            </p:cNvPr>
            <p:cNvCxnSpPr>
              <a:cxnSpLocks/>
            </p:cNvCxnSpPr>
            <p:nvPr/>
          </p:nvCxnSpPr>
          <p:spPr>
            <a:xfrm flipV="1">
              <a:off x="9052560" y="2611120"/>
              <a:ext cx="55880" cy="5080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05CAD01A-BACA-C9D7-DD92-E009A2417C42}"/>
                </a:ext>
              </a:extLst>
            </p:cNvPr>
            <p:cNvCxnSpPr>
              <a:cxnSpLocks/>
              <a:endCxn id="44" idx="2"/>
            </p:cNvCxnSpPr>
            <p:nvPr/>
          </p:nvCxnSpPr>
          <p:spPr>
            <a:xfrm flipV="1">
              <a:off x="9352280" y="2969596"/>
              <a:ext cx="359398" cy="180004"/>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058A06CB-2B22-A0FA-2318-88CB3406F7BC}"/>
                </a:ext>
              </a:extLst>
            </p:cNvPr>
            <p:cNvCxnSpPr>
              <a:cxnSpLocks/>
            </p:cNvCxnSpPr>
            <p:nvPr/>
          </p:nvCxnSpPr>
          <p:spPr>
            <a:xfrm flipV="1">
              <a:off x="10154920" y="3149600"/>
              <a:ext cx="152400" cy="508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41E84D1D-1F75-33BD-8E92-BE014F392130}"/>
                </a:ext>
              </a:extLst>
            </p:cNvPr>
            <p:cNvCxnSpPr>
              <a:cxnSpLocks/>
            </p:cNvCxnSpPr>
            <p:nvPr/>
          </p:nvCxnSpPr>
          <p:spPr>
            <a:xfrm flipH="1">
              <a:off x="10734040" y="2133600"/>
              <a:ext cx="5080" cy="36576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id="{955928B6-6C89-27B2-9EDC-AF0C6A6A4A6A}"/>
                </a:ext>
              </a:extLst>
            </p:cNvPr>
            <p:cNvCxnSpPr>
              <a:cxnSpLocks/>
            </p:cNvCxnSpPr>
            <p:nvPr/>
          </p:nvCxnSpPr>
          <p:spPr>
            <a:xfrm flipH="1">
              <a:off x="10876280" y="2341880"/>
              <a:ext cx="96520" cy="18288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C6ADE1C9-3BE4-13F8-117A-023A8DD91EAD}"/>
                </a:ext>
              </a:extLst>
            </p:cNvPr>
            <p:cNvCxnSpPr>
              <a:cxnSpLocks/>
            </p:cNvCxnSpPr>
            <p:nvPr/>
          </p:nvCxnSpPr>
          <p:spPr>
            <a:xfrm flipH="1">
              <a:off x="11023600" y="2473960"/>
              <a:ext cx="177800" cy="17780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1C37DB77-5BE0-A9D9-AB65-9BB725FEF29F}"/>
                </a:ext>
              </a:extLst>
            </p:cNvPr>
            <p:cNvCxnSpPr>
              <a:cxnSpLocks/>
            </p:cNvCxnSpPr>
            <p:nvPr/>
          </p:nvCxnSpPr>
          <p:spPr>
            <a:xfrm flipH="1">
              <a:off x="11074400" y="2606040"/>
              <a:ext cx="345440" cy="12700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A2848886-5D1E-ECB7-F8BB-FFE5BB331508}"/>
                </a:ext>
              </a:extLst>
            </p:cNvPr>
            <p:cNvCxnSpPr>
              <a:cxnSpLocks/>
            </p:cNvCxnSpPr>
            <p:nvPr/>
          </p:nvCxnSpPr>
          <p:spPr>
            <a:xfrm flipH="1" flipV="1">
              <a:off x="11125200" y="2783840"/>
              <a:ext cx="264160" cy="2032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B134CF4C-4C61-2A1E-6E48-6BE3062EAFB5}"/>
                </a:ext>
              </a:extLst>
            </p:cNvPr>
            <p:cNvCxnSpPr>
              <a:cxnSpLocks/>
            </p:cNvCxnSpPr>
            <p:nvPr/>
          </p:nvCxnSpPr>
          <p:spPr>
            <a:xfrm flipH="1" flipV="1">
              <a:off x="11150600" y="2875280"/>
              <a:ext cx="223520" cy="101600"/>
            </a:xfrm>
            <a:prstGeom prst="line">
              <a:avLst/>
            </a:prstGeom>
            <a:ln w="12700">
              <a:solidFill>
                <a:srgbClr val="F88224"/>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2588802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6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6" grpId="0"/>
      <p:bldP spid="1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A98888-71E2-6813-A364-BEDD5C53635B}"/>
              </a:ext>
            </a:extLst>
          </p:cNvPr>
          <p:cNvSpPr/>
          <p:nvPr/>
        </p:nvSpPr>
        <p:spPr>
          <a:xfrm>
            <a:off x="0" y="0"/>
            <a:ext cx="12192000" cy="6858000"/>
          </a:xfrm>
          <a:prstGeom prst="rect">
            <a:avLst/>
          </a:prstGeom>
          <a:gradFill>
            <a:gsLst>
              <a:gs pos="0">
                <a:schemeClr val="tx1">
                  <a:alpha val="17000"/>
                </a:schemeClr>
              </a:gs>
              <a:gs pos="100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ross 16">
            <a:extLst>
              <a:ext uri="{FF2B5EF4-FFF2-40B4-BE49-F238E27FC236}">
                <a16:creationId xmlns:a16="http://schemas.microsoft.com/office/drawing/2014/main" id="{39612A31-A717-4C6B-8CDF-0DE0137277D7}"/>
              </a:ext>
            </a:extLst>
          </p:cNvPr>
          <p:cNvSpPr/>
          <p:nvPr/>
        </p:nvSpPr>
        <p:spPr>
          <a:xfrm>
            <a:off x="970258" y="1376337"/>
            <a:ext cx="186597" cy="186597"/>
          </a:xfrm>
          <a:prstGeom prst="plus">
            <a:avLst>
              <a:gd name="adj" fmla="val 3957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ross 17">
            <a:extLst>
              <a:ext uri="{FF2B5EF4-FFF2-40B4-BE49-F238E27FC236}">
                <a16:creationId xmlns:a16="http://schemas.microsoft.com/office/drawing/2014/main" id="{DBA9A679-AC3D-4442-ABB6-6FFC5D6B5E08}"/>
              </a:ext>
            </a:extLst>
          </p:cNvPr>
          <p:cNvSpPr/>
          <p:nvPr/>
        </p:nvSpPr>
        <p:spPr>
          <a:xfrm>
            <a:off x="10606292" y="4880546"/>
            <a:ext cx="186597" cy="186597"/>
          </a:xfrm>
          <a:prstGeom prst="plus">
            <a:avLst>
              <a:gd name="adj" fmla="val 3957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5C32ACBB-BD21-4741-9B44-EF43F91EF675}"/>
              </a:ext>
            </a:extLst>
          </p:cNvPr>
          <p:cNvSpPr/>
          <p:nvPr/>
        </p:nvSpPr>
        <p:spPr>
          <a:xfrm rot="2700000">
            <a:off x="10699590" y="895350"/>
            <a:ext cx="110490" cy="952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DB69DBE8-F63F-4485-89D6-ED1DDC047A2E}"/>
              </a:ext>
            </a:extLst>
          </p:cNvPr>
          <p:cNvSpPr/>
          <p:nvPr/>
        </p:nvSpPr>
        <p:spPr>
          <a:xfrm rot="2700000">
            <a:off x="3479640" y="5334000"/>
            <a:ext cx="110490" cy="952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B45B56A-5702-46DD-A5C7-035419E16070}"/>
              </a:ext>
            </a:extLst>
          </p:cNvPr>
          <p:cNvSpPr/>
          <p:nvPr/>
        </p:nvSpPr>
        <p:spPr>
          <a:xfrm>
            <a:off x="5715000" y="870234"/>
            <a:ext cx="145482" cy="1454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321C011E-FCC8-4D8C-B806-F7B15CD61CDD}"/>
              </a:ext>
            </a:extLst>
          </p:cNvPr>
          <p:cNvSpPr/>
          <p:nvPr/>
        </p:nvSpPr>
        <p:spPr>
          <a:xfrm>
            <a:off x="6610350" y="5613684"/>
            <a:ext cx="145482" cy="1454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F279ED8-2C8C-03C0-0C96-D16F7F44314B}"/>
              </a:ext>
            </a:extLst>
          </p:cNvPr>
          <p:cNvSpPr/>
          <p:nvPr/>
        </p:nvSpPr>
        <p:spPr>
          <a:xfrm>
            <a:off x="0" y="3360463"/>
            <a:ext cx="3607626" cy="850004"/>
          </a:xfrm>
          <a:custGeom>
            <a:avLst/>
            <a:gdLst>
              <a:gd name="connsiteX0" fmla="*/ 0 w 4778062"/>
              <a:gd name="connsiteY0" fmla="*/ 0 h 1339402"/>
              <a:gd name="connsiteX1" fmla="*/ 4778062 w 4778062"/>
              <a:gd name="connsiteY1" fmla="*/ 0 h 1339402"/>
              <a:gd name="connsiteX2" fmla="*/ 4778062 w 4778062"/>
              <a:gd name="connsiteY2" fmla="*/ 1339402 h 1339402"/>
              <a:gd name="connsiteX3" fmla="*/ 0 w 4778062"/>
              <a:gd name="connsiteY3" fmla="*/ 1339402 h 1339402"/>
              <a:gd name="connsiteX4" fmla="*/ 0 w 4778062"/>
              <a:gd name="connsiteY4" fmla="*/ 0 h 1339402"/>
              <a:gd name="connsiteX0" fmla="*/ 0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0 w 4778062"/>
              <a:gd name="connsiteY4" fmla="*/ 0 h 1339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8062" h="1339402">
                <a:moveTo>
                  <a:pt x="0" y="0"/>
                </a:moveTo>
                <a:lnTo>
                  <a:pt x="4778062" y="0"/>
                </a:lnTo>
                <a:lnTo>
                  <a:pt x="3812146" y="1339402"/>
                </a:lnTo>
                <a:lnTo>
                  <a:pt x="0" y="1339402"/>
                </a:lnTo>
                <a:lnTo>
                  <a:pt x="0" y="0"/>
                </a:lnTo>
                <a:close/>
              </a:path>
            </a:pathLst>
          </a:cu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rgbClr val="3EE70D"/>
              </a:solidFill>
            </a:endParaRPr>
          </a:p>
        </p:txBody>
      </p:sp>
      <p:sp>
        <p:nvSpPr>
          <p:cNvPr id="4" name="TextBox 12">
            <a:extLst>
              <a:ext uri="{FF2B5EF4-FFF2-40B4-BE49-F238E27FC236}">
                <a16:creationId xmlns:a16="http://schemas.microsoft.com/office/drawing/2014/main" id="{C5299AAE-51BD-E752-FC78-C161893C82C2}"/>
              </a:ext>
            </a:extLst>
          </p:cNvPr>
          <p:cNvSpPr txBox="1"/>
          <p:nvPr/>
        </p:nvSpPr>
        <p:spPr>
          <a:xfrm>
            <a:off x="4312521" y="2996882"/>
            <a:ext cx="7001398" cy="1569660"/>
          </a:xfrm>
          <a:prstGeom prst="rect">
            <a:avLst/>
          </a:prstGeom>
          <a:noFill/>
        </p:spPr>
        <p:txBody>
          <a:bodyPr wrap="square" rtlCol="0">
            <a:spAutoFit/>
          </a:bodyPr>
          <a:lstStyle/>
          <a:p>
            <a:pPr algn="ctr"/>
            <a:r>
              <a:rPr lang="en-US" sz="9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2013/03/20</a:t>
            </a:r>
          </a:p>
        </p:txBody>
      </p:sp>
      <p:sp>
        <p:nvSpPr>
          <p:cNvPr id="5" name="Rectangle 2">
            <a:extLst>
              <a:ext uri="{FF2B5EF4-FFF2-40B4-BE49-F238E27FC236}">
                <a16:creationId xmlns:a16="http://schemas.microsoft.com/office/drawing/2014/main" id="{6858DBBA-AEDA-3C70-262A-ED3870E50F1B}"/>
              </a:ext>
            </a:extLst>
          </p:cNvPr>
          <p:cNvSpPr/>
          <p:nvPr/>
        </p:nvSpPr>
        <p:spPr>
          <a:xfrm>
            <a:off x="2926900" y="3605082"/>
            <a:ext cx="853911" cy="605386"/>
          </a:xfrm>
          <a:custGeom>
            <a:avLst/>
            <a:gdLst>
              <a:gd name="connsiteX0" fmla="*/ 0 w 4778062"/>
              <a:gd name="connsiteY0" fmla="*/ 0 h 1339402"/>
              <a:gd name="connsiteX1" fmla="*/ 4778062 w 4778062"/>
              <a:gd name="connsiteY1" fmla="*/ 0 h 1339402"/>
              <a:gd name="connsiteX2" fmla="*/ 4778062 w 4778062"/>
              <a:gd name="connsiteY2" fmla="*/ 1339402 h 1339402"/>
              <a:gd name="connsiteX3" fmla="*/ 0 w 4778062"/>
              <a:gd name="connsiteY3" fmla="*/ 1339402 h 1339402"/>
              <a:gd name="connsiteX4" fmla="*/ 0 w 4778062"/>
              <a:gd name="connsiteY4" fmla="*/ 0 h 1339402"/>
              <a:gd name="connsiteX0" fmla="*/ 0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0 w 4778062"/>
              <a:gd name="connsiteY4" fmla="*/ 0 h 1339402"/>
              <a:gd name="connsiteX0" fmla="*/ 1122874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1122874 w 4778062"/>
              <a:gd name="connsiteY4" fmla="*/ 0 h 1339402"/>
              <a:gd name="connsiteX0" fmla="*/ 4096119 w 4778062"/>
              <a:gd name="connsiteY0" fmla="*/ 0 h 1359696"/>
              <a:gd name="connsiteX1" fmla="*/ 4778062 w 4778062"/>
              <a:gd name="connsiteY1" fmla="*/ 20294 h 1359696"/>
              <a:gd name="connsiteX2" fmla="*/ 3812146 w 4778062"/>
              <a:gd name="connsiteY2" fmla="*/ 1359696 h 1359696"/>
              <a:gd name="connsiteX3" fmla="*/ 0 w 4778062"/>
              <a:gd name="connsiteY3" fmla="*/ 1359696 h 1359696"/>
              <a:gd name="connsiteX4" fmla="*/ 4096119 w 4778062"/>
              <a:gd name="connsiteY4" fmla="*/ 0 h 1359696"/>
              <a:gd name="connsiteX0" fmla="*/ 1138689 w 1820632"/>
              <a:gd name="connsiteY0" fmla="*/ 0 h 1359696"/>
              <a:gd name="connsiteX1" fmla="*/ 1820632 w 1820632"/>
              <a:gd name="connsiteY1" fmla="*/ 20294 h 1359696"/>
              <a:gd name="connsiteX2" fmla="*/ 854716 w 1820632"/>
              <a:gd name="connsiteY2" fmla="*/ 1359696 h 1359696"/>
              <a:gd name="connsiteX3" fmla="*/ 0 w 1820632"/>
              <a:gd name="connsiteY3" fmla="*/ 1359696 h 1359696"/>
              <a:gd name="connsiteX4" fmla="*/ 1138689 w 1820632"/>
              <a:gd name="connsiteY4" fmla="*/ 0 h 1359696"/>
              <a:gd name="connsiteX0" fmla="*/ 1107060 w 1789003"/>
              <a:gd name="connsiteY0" fmla="*/ 0 h 1359696"/>
              <a:gd name="connsiteX1" fmla="*/ 1789003 w 1789003"/>
              <a:gd name="connsiteY1" fmla="*/ 20294 h 1359696"/>
              <a:gd name="connsiteX2" fmla="*/ 823087 w 1789003"/>
              <a:gd name="connsiteY2" fmla="*/ 1359696 h 1359696"/>
              <a:gd name="connsiteX3" fmla="*/ 0 w 1789003"/>
              <a:gd name="connsiteY3" fmla="*/ 1359696 h 1359696"/>
              <a:gd name="connsiteX4" fmla="*/ 1107060 w 1789003"/>
              <a:gd name="connsiteY4" fmla="*/ 0 h 1359696"/>
              <a:gd name="connsiteX0" fmla="*/ 869833 w 1551776"/>
              <a:gd name="connsiteY0" fmla="*/ 0 h 1400284"/>
              <a:gd name="connsiteX1" fmla="*/ 1551776 w 1551776"/>
              <a:gd name="connsiteY1" fmla="*/ 20294 h 1400284"/>
              <a:gd name="connsiteX2" fmla="*/ 585860 w 1551776"/>
              <a:gd name="connsiteY2" fmla="*/ 1359696 h 1400284"/>
              <a:gd name="connsiteX3" fmla="*/ 0 w 1551776"/>
              <a:gd name="connsiteY3" fmla="*/ 1400284 h 1400284"/>
              <a:gd name="connsiteX4" fmla="*/ 869833 w 1551776"/>
              <a:gd name="connsiteY4" fmla="*/ 0 h 1400284"/>
              <a:gd name="connsiteX0" fmla="*/ 964724 w 1551776"/>
              <a:gd name="connsiteY0" fmla="*/ 0 h 1400284"/>
              <a:gd name="connsiteX1" fmla="*/ 1551776 w 1551776"/>
              <a:gd name="connsiteY1" fmla="*/ 20294 h 1400284"/>
              <a:gd name="connsiteX2" fmla="*/ 585860 w 1551776"/>
              <a:gd name="connsiteY2" fmla="*/ 1359696 h 1400284"/>
              <a:gd name="connsiteX3" fmla="*/ 0 w 1551776"/>
              <a:gd name="connsiteY3" fmla="*/ 1400284 h 1400284"/>
              <a:gd name="connsiteX4" fmla="*/ 964724 w 1551776"/>
              <a:gd name="connsiteY4" fmla="*/ 0 h 1400284"/>
              <a:gd name="connsiteX0" fmla="*/ 964724 w 1472701"/>
              <a:gd name="connsiteY0" fmla="*/ 0 h 1400284"/>
              <a:gd name="connsiteX1" fmla="*/ 1472701 w 1472701"/>
              <a:gd name="connsiteY1" fmla="*/ 20294 h 1400284"/>
              <a:gd name="connsiteX2" fmla="*/ 585860 w 1472701"/>
              <a:gd name="connsiteY2" fmla="*/ 1359696 h 1400284"/>
              <a:gd name="connsiteX3" fmla="*/ 0 w 1472701"/>
              <a:gd name="connsiteY3" fmla="*/ 1400284 h 1400284"/>
              <a:gd name="connsiteX4" fmla="*/ 964724 w 1472701"/>
              <a:gd name="connsiteY4" fmla="*/ 0 h 1400284"/>
              <a:gd name="connsiteX0" fmla="*/ 964724 w 1472701"/>
              <a:gd name="connsiteY0" fmla="*/ 0 h 1400284"/>
              <a:gd name="connsiteX1" fmla="*/ 1472701 w 1472701"/>
              <a:gd name="connsiteY1" fmla="*/ 20294 h 1400284"/>
              <a:gd name="connsiteX2" fmla="*/ 601675 w 1472701"/>
              <a:gd name="connsiteY2" fmla="*/ 1379990 h 1400284"/>
              <a:gd name="connsiteX3" fmla="*/ 0 w 1472701"/>
              <a:gd name="connsiteY3" fmla="*/ 1400284 h 1400284"/>
              <a:gd name="connsiteX4" fmla="*/ 964724 w 1472701"/>
              <a:gd name="connsiteY4" fmla="*/ 0 h 1400284"/>
              <a:gd name="connsiteX0" fmla="*/ 964724 w 1520146"/>
              <a:gd name="connsiteY0" fmla="*/ 20293 h 1420577"/>
              <a:gd name="connsiteX1" fmla="*/ 1520146 w 1520146"/>
              <a:gd name="connsiteY1" fmla="*/ 0 h 1420577"/>
              <a:gd name="connsiteX2" fmla="*/ 601675 w 1520146"/>
              <a:gd name="connsiteY2" fmla="*/ 1400283 h 1420577"/>
              <a:gd name="connsiteX3" fmla="*/ 0 w 1520146"/>
              <a:gd name="connsiteY3" fmla="*/ 1420577 h 1420577"/>
              <a:gd name="connsiteX4" fmla="*/ 964724 w 1520146"/>
              <a:gd name="connsiteY4" fmla="*/ 20293 h 1420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146" h="1420577">
                <a:moveTo>
                  <a:pt x="964724" y="20293"/>
                </a:moveTo>
                <a:lnTo>
                  <a:pt x="1520146" y="0"/>
                </a:lnTo>
                <a:lnTo>
                  <a:pt x="601675" y="1400283"/>
                </a:lnTo>
                <a:lnTo>
                  <a:pt x="0" y="1420577"/>
                </a:lnTo>
                <a:lnTo>
                  <a:pt x="964724" y="20293"/>
                </a:lnTo>
                <a:close/>
              </a:path>
            </a:pathLst>
          </a:cu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rgbClr val="3EE70D"/>
              </a:solidFill>
            </a:endParaRPr>
          </a:p>
        </p:txBody>
      </p:sp>
    </p:spTree>
    <p:extLst>
      <p:ext uri="{BB962C8B-B14F-4D97-AF65-F5344CB8AC3E}">
        <p14:creationId xmlns:p14="http://schemas.microsoft.com/office/powerpoint/2010/main" val="41157594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A98888-71E2-6813-A364-BEDD5C53635B}"/>
              </a:ext>
            </a:extLst>
          </p:cNvPr>
          <p:cNvSpPr/>
          <p:nvPr/>
        </p:nvSpPr>
        <p:spPr>
          <a:xfrm>
            <a:off x="0" y="0"/>
            <a:ext cx="12192000" cy="6858000"/>
          </a:xfrm>
          <a:prstGeom prst="rect">
            <a:avLst/>
          </a:prstGeom>
          <a:gradFill>
            <a:gsLst>
              <a:gs pos="0">
                <a:schemeClr val="tx1">
                  <a:alpha val="17000"/>
                </a:schemeClr>
              </a:gs>
              <a:gs pos="100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ross 16">
            <a:extLst>
              <a:ext uri="{FF2B5EF4-FFF2-40B4-BE49-F238E27FC236}">
                <a16:creationId xmlns:a16="http://schemas.microsoft.com/office/drawing/2014/main" id="{39612A31-A717-4C6B-8CDF-0DE0137277D7}"/>
              </a:ext>
            </a:extLst>
          </p:cNvPr>
          <p:cNvSpPr/>
          <p:nvPr/>
        </p:nvSpPr>
        <p:spPr>
          <a:xfrm>
            <a:off x="970258" y="1376337"/>
            <a:ext cx="186597" cy="186597"/>
          </a:xfrm>
          <a:prstGeom prst="plus">
            <a:avLst>
              <a:gd name="adj" fmla="val 3957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ross 17">
            <a:extLst>
              <a:ext uri="{FF2B5EF4-FFF2-40B4-BE49-F238E27FC236}">
                <a16:creationId xmlns:a16="http://schemas.microsoft.com/office/drawing/2014/main" id="{DBA9A679-AC3D-4442-ABB6-6FFC5D6B5E08}"/>
              </a:ext>
            </a:extLst>
          </p:cNvPr>
          <p:cNvSpPr/>
          <p:nvPr/>
        </p:nvSpPr>
        <p:spPr>
          <a:xfrm>
            <a:off x="10606292" y="4880546"/>
            <a:ext cx="186597" cy="186597"/>
          </a:xfrm>
          <a:prstGeom prst="plus">
            <a:avLst>
              <a:gd name="adj" fmla="val 3957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5C32ACBB-BD21-4741-9B44-EF43F91EF675}"/>
              </a:ext>
            </a:extLst>
          </p:cNvPr>
          <p:cNvSpPr/>
          <p:nvPr/>
        </p:nvSpPr>
        <p:spPr>
          <a:xfrm rot="2700000">
            <a:off x="10699590" y="895350"/>
            <a:ext cx="110490" cy="952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DB69DBE8-F63F-4485-89D6-ED1DDC047A2E}"/>
              </a:ext>
            </a:extLst>
          </p:cNvPr>
          <p:cNvSpPr/>
          <p:nvPr/>
        </p:nvSpPr>
        <p:spPr>
          <a:xfrm rot="2700000">
            <a:off x="3479640" y="5334000"/>
            <a:ext cx="110490" cy="952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B45B56A-5702-46DD-A5C7-035419E16070}"/>
              </a:ext>
            </a:extLst>
          </p:cNvPr>
          <p:cNvSpPr/>
          <p:nvPr/>
        </p:nvSpPr>
        <p:spPr>
          <a:xfrm>
            <a:off x="5715000" y="870234"/>
            <a:ext cx="145482" cy="1454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321C011E-FCC8-4D8C-B806-F7B15CD61CDD}"/>
              </a:ext>
            </a:extLst>
          </p:cNvPr>
          <p:cNvSpPr/>
          <p:nvPr/>
        </p:nvSpPr>
        <p:spPr>
          <a:xfrm>
            <a:off x="6610350" y="5613684"/>
            <a:ext cx="145482" cy="1454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F279ED8-2C8C-03C0-0C96-D16F7F44314B}"/>
              </a:ext>
            </a:extLst>
          </p:cNvPr>
          <p:cNvSpPr/>
          <p:nvPr/>
        </p:nvSpPr>
        <p:spPr>
          <a:xfrm>
            <a:off x="0" y="3360463"/>
            <a:ext cx="3607626" cy="850004"/>
          </a:xfrm>
          <a:custGeom>
            <a:avLst/>
            <a:gdLst>
              <a:gd name="connsiteX0" fmla="*/ 0 w 4778062"/>
              <a:gd name="connsiteY0" fmla="*/ 0 h 1339402"/>
              <a:gd name="connsiteX1" fmla="*/ 4778062 w 4778062"/>
              <a:gd name="connsiteY1" fmla="*/ 0 h 1339402"/>
              <a:gd name="connsiteX2" fmla="*/ 4778062 w 4778062"/>
              <a:gd name="connsiteY2" fmla="*/ 1339402 h 1339402"/>
              <a:gd name="connsiteX3" fmla="*/ 0 w 4778062"/>
              <a:gd name="connsiteY3" fmla="*/ 1339402 h 1339402"/>
              <a:gd name="connsiteX4" fmla="*/ 0 w 4778062"/>
              <a:gd name="connsiteY4" fmla="*/ 0 h 1339402"/>
              <a:gd name="connsiteX0" fmla="*/ 0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0 w 4778062"/>
              <a:gd name="connsiteY4" fmla="*/ 0 h 1339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8062" h="1339402">
                <a:moveTo>
                  <a:pt x="0" y="0"/>
                </a:moveTo>
                <a:lnTo>
                  <a:pt x="4778062" y="0"/>
                </a:lnTo>
                <a:lnTo>
                  <a:pt x="3812146" y="1339402"/>
                </a:lnTo>
                <a:lnTo>
                  <a:pt x="0" y="1339402"/>
                </a:lnTo>
                <a:lnTo>
                  <a:pt x="0" y="0"/>
                </a:lnTo>
                <a:close/>
              </a:path>
            </a:pathLst>
          </a:cu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rgbClr val="3EE70D"/>
              </a:solidFill>
            </a:endParaRPr>
          </a:p>
        </p:txBody>
      </p:sp>
      <p:sp>
        <p:nvSpPr>
          <p:cNvPr id="4" name="TextBox 12">
            <a:extLst>
              <a:ext uri="{FF2B5EF4-FFF2-40B4-BE49-F238E27FC236}">
                <a16:creationId xmlns:a16="http://schemas.microsoft.com/office/drawing/2014/main" id="{C5299AAE-51BD-E752-FC78-C161893C82C2}"/>
              </a:ext>
            </a:extLst>
          </p:cNvPr>
          <p:cNvSpPr txBox="1"/>
          <p:nvPr/>
        </p:nvSpPr>
        <p:spPr>
          <a:xfrm>
            <a:off x="4312521" y="2996882"/>
            <a:ext cx="7001398" cy="1569660"/>
          </a:xfrm>
          <a:prstGeom prst="rect">
            <a:avLst/>
          </a:prstGeom>
          <a:noFill/>
        </p:spPr>
        <p:txBody>
          <a:bodyPr wrap="square" rtlCol="0">
            <a:spAutoFit/>
          </a:bodyPr>
          <a:lstStyle/>
          <a:p>
            <a:pPr algn="ctr"/>
            <a:r>
              <a:rPr lang="en-US" sz="9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2013/03/20</a:t>
            </a:r>
          </a:p>
        </p:txBody>
      </p:sp>
      <p:sp>
        <p:nvSpPr>
          <p:cNvPr id="5" name="Rectangle 2">
            <a:extLst>
              <a:ext uri="{FF2B5EF4-FFF2-40B4-BE49-F238E27FC236}">
                <a16:creationId xmlns:a16="http://schemas.microsoft.com/office/drawing/2014/main" id="{6858DBBA-AEDA-3C70-262A-ED3870E50F1B}"/>
              </a:ext>
            </a:extLst>
          </p:cNvPr>
          <p:cNvSpPr/>
          <p:nvPr/>
        </p:nvSpPr>
        <p:spPr>
          <a:xfrm>
            <a:off x="2926900" y="3605082"/>
            <a:ext cx="853911" cy="605386"/>
          </a:xfrm>
          <a:custGeom>
            <a:avLst/>
            <a:gdLst>
              <a:gd name="connsiteX0" fmla="*/ 0 w 4778062"/>
              <a:gd name="connsiteY0" fmla="*/ 0 h 1339402"/>
              <a:gd name="connsiteX1" fmla="*/ 4778062 w 4778062"/>
              <a:gd name="connsiteY1" fmla="*/ 0 h 1339402"/>
              <a:gd name="connsiteX2" fmla="*/ 4778062 w 4778062"/>
              <a:gd name="connsiteY2" fmla="*/ 1339402 h 1339402"/>
              <a:gd name="connsiteX3" fmla="*/ 0 w 4778062"/>
              <a:gd name="connsiteY3" fmla="*/ 1339402 h 1339402"/>
              <a:gd name="connsiteX4" fmla="*/ 0 w 4778062"/>
              <a:gd name="connsiteY4" fmla="*/ 0 h 1339402"/>
              <a:gd name="connsiteX0" fmla="*/ 0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0 w 4778062"/>
              <a:gd name="connsiteY4" fmla="*/ 0 h 1339402"/>
              <a:gd name="connsiteX0" fmla="*/ 1122874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1122874 w 4778062"/>
              <a:gd name="connsiteY4" fmla="*/ 0 h 1339402"/>
              <a:gd name="connsiteX0" fmla="*/ 4096119 w 4778062"/>
              <a:gd name="connsiteY0" fmla="*/ 0 h 1359696"/>
              <a:gd name="connsiteX1" fmla="*/ 4778062 w 4778062"/>
              <a:gd name="connsiteY1" fmla="*/ 20294 h 1359696"/>
              <a:gd name="connsiteX2" fmla="*/ 3812146 w 4778062"/>
              <a:gd name="connsiteY2" fmla="*/ 1359696 h 1359696"/>
              <a:gd name="connsiteX3" fmla="*/ 0 w 4778062"/>
              <a:gd name="connsiteY3" fmla="*/ 1359696 h 1359696"/>
              <a:gd name="connsiteX4" fmla="*/ 4096119 w 4778062"/>
              <a:gd name="connsiteY4" fmla="*/ 0 h 1359696"/>
              <a:gd name="connsiteX0" fmla="*/ 1138689 w 1820632"/>
              <a:gd name="connsiteY0" fmla="*/ 0 h 1359696"/>
              <a:gd name="connsiteX1" fmla="*/ 1820632 w 1820632"/>
              <a:gd name="connsiteY1" fmla="*/ 20294 h 1359696"/>
              <a:gd name="connsiteX2" fmla="*/ 854716 w 1820632"/>
              <a:gd name="connsiteY2" fmla="*/ 1359696 h 1359696"/>
              <a:gd name="connsiteX3" fmla="*/ 0 w 1820632"/>
              <a:gd name="connsiteY3" fmla="*/ 1359696 h 1359696"/>
              <a:gd name="connsiteX4" fmla="*/ 1138689 w 1820632"/>
              <a:gd name="connsiteY4" fmla="*/ 0 h 1359696"/>
              <a:gd name="connsiteX0" fmla="*/ 1107060 w 1789003"/>
              <a:gd name="connsiteY0" fmla="*/ 0 h 1359696"/>
              <a:gd name="connsiteX1" fmla="*/ 1789003 w 1789003"/>
              <a:gd name="connsiteY1" fmla="*/ 20294 h 1359696"/>
              <a:gd name="connsiteX2" fmla="*/ 823087 w 1789003"/>
              <a:gd name="connsiteY2" fmla="*/ 1359696 h 1359696"/>
              <a:gd name="connsiteX3" fmla="*/ 0 w 1789003"/>
              <a:gd name="connsiteY3" fmla="*/ 1359696 h 1359696"/>
              <a:gd name="connsiteX4" fmla="*/ 1107060 w 1789003"/>
              <a:gd name="connsiteY4" fmla="*/ 0 h 1359696"/>
              <a:gd name="connsiteX0" fmla="*/ 869833 w 1551776"/>
              <a:gd name="connsiteY0" fmla="*/ 0 h 1400284"/>
              <a:gd name="connsiteX1" fmla="*/ 1551776 w 1551776"/>
              <a:gd name="connsiteY1" fmla="*/ 20294 h 1400284"/>
              <a:gd name="connsiteX2" fmla="*/ 585860 w 1551776"/>
              <a:gd name="connsiteY2" fmla="*/ 1359696 h 1400284"/>
              <a:gd name="connsiteX3" fmla="*/ 0 w 1551776"/>
              <a:gd name="connsiteY3" fmla="*/ 1400284 h 1400284"/>
              <a:gd name="connsiteX4" fmla="*/ 869833 w 1551776"/>
              <a:gd name="connsiteY4" fmla="*/ 0 h 1400284"/>
              <a:gd name="connsiteX0" fmla="*/ 964724 w 1551776"/>
              <a:gd name="connsiteY0" fmla="*/ 0 h 1400284"/>
              <a:gd name="connsiteX1" fmla="*/ 1551776 w 1551776"/>
              <a:gd name="connsiteY1" fmla="*/ 20294 h 1400284"/>
              <a:gd name="connsiteX2" fmla="*/ 585860 w 1551776"/>
              <a:gd name="connsiteY2" fmla="*/ 1359696 h 1400284"/>
              <a:gd name="connsiteX3" fmla="*/ 0 w 1551776"/>
              <a:gd name="connsiteY3" fmla="*/ 1400284 h 1400284"/>
              <a:gd name="connsiteX4" fmla="*/ 964724 w 1551776"/>
              <a:gd name="connsiteY4" fmla="*/ 0 h 1400284"/>
              <a:gd name="connsiteX0" fmla="*/ 964724 w 1472701"/>
              <a:gd name="connsiteY0" fmla="*/ 0 h 1400284"/>
              <a:gd name="connsiteX1" fmla="*/ 1472701 w 1472701"/>
              <a:gd name="connsiteY1" fmla="*/ 20294 h 1400284"/>
              <a:gd name="connsiteX2" fmla="*/ 585860 w 1472701"/>
              <a:gd name="connsiteY2" fmla="*/ 1359696 h 1400284"/>
              <a:gd name="connsiteX3" fmla="*/ 0 w 1472701"/>
              <a:gd name="connsiteY3" fmla="*/ 1400284 h 1400284"/>
              <a:gd name="connsiteX4" fmla="*/ 964724 w 1472701"/>
              <a:gd name="connsiteY4" fmla="*/ 0 h 1400284"/>
              <a:gd name="connsiteX0" fmla="*/ 964724 w 1472701"/>
              <a:gd name="connsiteY0" fmla="*/ 0 h 1400284"/>
              <a:gd name="connsiteX1" fmla="*/ 1472701 w 1472701"/>
              <a:gd name="connsiteY1" fmla="*/ 20294 h 1400284"/>
              <a:gd name="connsiteX2" fmla="*/ 601675 w 1472701"/>
              <a:gd name="connsiteY2" fmla="*/ 1379990 h 1400284"/>
              <a:gd name="connsiteX3" fmla="*/ 0 w 1472701"/>
              <a:gd name="connsiteY3" fmla="*/ 1400284 h 1400284"/>
              <a:gd name="connsiteX4" fmla="*/ 964724 w 1472701"/>
              <a:gd name="connsiteY4" fmla="*/ 0 h 1400284"/>
              <a:gd name="connsiteX0" fmla="*/ 964724 w 1520146"/>
              <a:gd name="connsiteY0" fmla="*/ 20293 h 1420577"/>
              <a:gd name="connsiteX1" fmla="*/ 1520146 w 1520146"/>
              <a:gd name="connsiteY1" fmla="*/ 0 h 1420577"/>
              <a:gd name="connsiteX2" fmla="*/ 601675 w 1520146"/>
              <a:gd name="connsiteY2" fmla="*/ 1400283 h 1420577"/>
              <a:gd name="connsiteX3" fmla="*/ 0 w 1520146"/>
              <a:gd name="connsiteY3" fmla="*/ 1420577 h 1420577"/>
              <a:gd name="connsiteX4" fmla="*/ 964724 w 1520146"/>
              <a:gd name="connsiteY4" fmla="*/ 20293 h 1420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146" h="1420577">
                <a:moveTo>
                  <a:pt x="964724" y="20293"/>
                </a:moveTo>
                <a:lnTo>
                  <a:pt x="1520146" y="0"/>
                </a:lnTo>
                <a:lnTo>
                  <a:pt x="601675" y="1400283"/>
                </a:lnTo>
                <a:lnTo>
                  <a:pt x="0" y="1420577"/>
                </a:lnTo>
                <a:lnTo>
                  <a:pt x="964724" y="20293"/>
                </a:lnTo>
                <a:close/>
              </a:path>
            </a:pathLst>
          </a:cu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rgbClr val="3EE70D"/>
              </a:solidFill>
            </a:endParaRPr>
          </a:p>
        </p:txBody>
      </p:sp>
      <p:pic>
        <p:nvPicPr>
          <p:cNvPr id="7" name="Picture 6" descr="Icon&#10;&#10;Description automatically generated">
            <a:extLst>
              <a:ext uri="{FF2B5EF4-FFF2-40B4-BE49-F238E27FC236}">
                <a16:creationId xmlns:a16="http://schemas.microsoft.com/office/drawing/2014/main" id="{50F65658-3ED9-876F-068D-E7CF436207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0735" y="1349091"/>
            <a:ext cx="5724525" cy="4105275"/>
          </a:xfrm>
          <a:prstGeom prst="rect">
            <a:avLst/>
          </a:prstGeom>
        </p:spPr>
      </p:pic>
    </p:spTree>
    <p:extLst>
      <p:ext uri="{BB962C8B-B14F-4D97-AF65-F5344CB8AC3E}">
        <p14:creationId xmlns:p14="http://schemas.microsoft.com/office/powerpoint/2010/main" val="13348613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ZoneTexte 16">
            <a:extLst>
              <a:ext uri="{FF2B5EF4-FFF2-40B4-BE49-F238E27FC236}">
                <a16:creationId xmlns:a16="http://schemas.microsoft.com/office/drawing/2014/main" id="{AF140616-267E-C9BE-E1FB-9E088EC2B08E}"/>
              </a:ext>
            </a:extLst>
          </p:cNvPr>
          <p:cNvSpPr txBox="1"/>
          <p:nvPr/>
        </p:nvSpPr>
        <p:spPr>
          <a:xfrm>
            <a:off x="2010635" y="310244"/>
            <a:ext cx="9774113" cy="477054"/>
          </a:xfrm>
          <a:prstGeom prst="rect">
            <a:avLst/>
          </a:prstGeom>
          <a:noFill/>
        </p:spPr>
        <p:txBody>
          <a:bodyPr wrap="square" rtlCol="0">
            <a:spAutoFit/>
          </a:bodyPr>
          <a:lstStyle/>
          <a:p>
            <a:r>
              <a:rPr lang="fr-FR" sz="2500" b="1" dirty="0">
                <a:solidFill>
                  <a:srgbClr val="E00D86"/>
                </a:solidFill>
                <a:latin typeface="Open Sans" panose="020B0606030504020204" pitchFamily="34" charset="0"/>
                <a:ea typeface="Open Sans" panose="020B0606030504020204" pitchFamily="34" charset="0"/>
                <a:cs typeface="Open Sans" panose="020B0606030504020204" pitchFamily="34" charset="0"/>
              </a:rPr>
              <a:t>2013/03/20</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1ere release de Docker</a:t>
            </a:r>
          </a:p>
        </p:txBody>
      </p:sp>
      <p:sp>
        <p:nvSpPr>
          <p:cNvPr id="9" name="ZoneTexte 7">
            <a:extLst>
              <a:ext uri="{FF2B5EF4-FFF2-40B4-BE49-F238E27FC236}">
                <a16:creationId xmlns:a16="http://schemas.microsoft.com/office/drawing/2014/main" id="{8CDA174F-D89B-D4DA-EB02-D82DE3A2BE04}"/>
              </a:ext>
            </a:extLst>
          </p:cNvPr>
          <p:cNvSpPr txBox="1"/>
          <p:nvPr/>
        </p:nvSpPr>
        <p:spPr>
          <a:xfrm>
            <a:off x="6753726" y="1047929"/>
            <a:ext cx="4908884" cy="1749515"/>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Docker a fourni un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wrapping</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 simple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et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facile d’utilisation</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des fonctionnalités d’isolation de processus du noyau Linux.</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C’est cette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facilité d’usage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qui a permis l’explosion de popularité des conteneurs.</a:t>
            </a:r>
          </a:p>
        </p:txBody>
      </p:sp>
      <p:pic>
        <p:nvPicPr>
          <p:cNvPr id="3" name="Picture 2" descr="Diagram&#10;&#10;Description automatically generated">
            <a:extLst>
              <a:ext uri="{FF2B5EF4-FFF2-40B4-BE49-F238E27FC236}">
                <a16:creationId xmlns:a16="http://schemas.microsoft.com/office/drawing/2014/main" id="{53983A82-AF7B-9370-A643-EED3149265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0635" y="1067783"/>
            <a:ext cx="4648439" cy="4285280"/>
          </a:xfrm>
          <a:prstGeom prst="rect">
            <a:avLst/>
          </a:prstGeom>
        </p:spPr>
      </p:pic>
      <p:sp>
        <p:nvSpPr>
          <p:cNvPr id="4" name="ZoneTexte 7">
            <a:extLst>
              <a:ext uri="{FF2B5EF4-FFF2-40B4-BE49-F238E27FC236}">
                <a16:creationId xmlns:a16="http://schemas.microsoft.com/office/drawing/2014/main" id="{72B637C8-682C-72E9-690F-08FAD267A9ED}"/>
              </a:ext>
            </a:extLst>
          </p:cNvPr>
          <p:cNvSpPr txBox="1"/>
          <p:nvPr/>
        </p:nvSpPr>
        <p:spPr>
          <a:xfrm>
            <a:off x="6875864" y="4060557"/>
            <a:ext cx="4908884" cy="1397688"/>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Dans ses tout débuts, comme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Warden</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Docker utilisait les LXC, avant de les remplacer, toujours pour des raisons de facilité d’usage, par leur propre container runtime :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libcontainer</a:t>
            </a:r>
            <a:endPar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7015772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ZoneTexte 16">
            <a:extLst>
              <a:ext uri="{FF2B5EF4-FFF2-40B4-BE49-F238E27FC236}">
                <a16:creationId xmlns:a16="http://schemas.microsoft.com/office/drawing/2014/main" id="{AF140616-267E-C9BE-E1FB-9E088EC2B08E}"/>
              </a:ext>
            </a:extLst>
          </p:cNvPr>
          <p:cNvSpPr txBox="1"/>
          <p:nvPr/>
        </p:nvSpPr>
        <p:spPr>
          <a:xfrm>
            <a:off x="2010635" y="310244"/>
            <a:ext cx="9774113" cy="477054"/>
          </a:xfrm>
          <a:prstGeom prst="rect">
            <a:avLst/>
          </a:prstGeom>
          <a:noFill/>
        </p:spPr>
        <p:txBody>
          <a:bodyPr wrap="square" rtlCol="0">
            <a:spAutoFit/>
          </a:bodyPr>
          <a:lstStyle/>
          <a:p>
            <a:r>
              <a:rPr lang="fr-FR" sz="2500" b="1" dirty="0">
                <a:solidFill>
                  <a:srgbClr val="E00D86"/>
                </a:solidFill>
                <a:latin typeface="Open Sans" panose="020B0606030504020204" pitchFamily="34" charset="0"/>
                <a:ea typeface="Open Sans" panose="020B0606030504020204" pitchFamily="34" charset="0"/>
                <a:cs typeface="Open Sans" panose="020B0606030504020204" pitchFamily="34" charset="0"/>
              </a:rPr>
              <a:t>2013/03/20</a:t>
            </a:r>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 : 1ere release de Docker</a:t>
            </a:r>
          </a:p>
        </p:txBody>
      </p:sp>
      <p:sp>
        <p:nvSpPr>
          <p:cNvPr id="9" name="ZoneTexte 7">
            <a:extLst>
              <a:ext uri="{FF2B5EF4-FFF2-40B4-BE49-F238E27FC236}">
                <a16:creationId xmlns:a16="http://schemas.microsoft.com/office/drawing/2014/main" id="{8CDA174F-D89B-D4DA-EB02-D82DE3A2BE04}"/>
              </a:ext>
            </a:extLst>
          </p:cNvPr>
          <p:cNvSpPr txBox="1"/>
          <p:nvPr/>
        </p:nvSpPr>
        <p:spPr>
          <a:xfrm>
            <a:off x="6753726" y="1047929"/>
            <a:ext cx="4908884" cy="1749515"/>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Docker a fourni un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wrapping</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 simple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et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facile d’utilisation</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des fonctionnalités d’isolation de processus du noyau Linux.</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C’est cette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facilité d’usage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qui a permis l’explosion de popularité des conteneurs.</a:t>
            </a:r>
          </a:p>
        </p:txBody>
      </p:sp>
      <p:pic>
        <p:nvPicPr>
          <p:cNvPr id="3" name="Picture 2" descr="Diagram&#10;&#10;Description automatically generated">
            <a:extLst>
              <a:ext uri="{FF2B5EF4-FFF2-40B4-BE49-F238E27FC236}">
                <a16:creationId xmlns:a16="http://schemas.microsoft.com/office/drawing/2014/main" id="{53983A82-AF7B-9370-A643-EED3149265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0635" y="1067783"/>
            <a:ext cx="4648439" cy="4285280"/>
          </a:xfrm>
          <a:prstGeom prst="rect">
            <a:avLst/>
          </a:prstGeom>
        </p:spPr>
      </p:pic>
      <p:sp>
        <p:nvSpPr>
          <p:cNvPr id="4" name="ZoneTexte 7">
            <a:extLst>
              <a:ext uri="{FF2B5EF4-FFF2-40B4-BE49-F238E27FC236}">
                <a16:creationId xmlns:a16="http://schemas.microsoft.com/office/drawing/2014/main" id="{72B637C8-682C-72E9-690F-08FAD267A9ED}"/>
              </a:ext>
            </a:extLst>
          </p:cNvPr>
          <p:cNvSpPr txBox="1"/>
          <p:nvPr/>
        </p:nvSpPr>
        <p:spPr>
          <a:xfrm>
            <a:off x="6753726" y="2730156"/>
            <a:ext cx="4908884" cy="1397688"/>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Dans ses tout débuts, comme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Warden</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Docker utilisait les LXC, avant de les remplacer, toujours pour des raisons de facilité d’usage, par leur propre container runtime :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libcontainer</a:t>
            </a:r>
            <a:endPar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descr="Diagram&#10;&#10;Description automatically generated">
            <a:extLst>
              <a:ext uri="{FF2B5EF4-FFF2-40B4-BE49-F238E27FC236}">
                <a16:creationId xmlns:a16="http://schemas.microsoft.com/office/drawing/2014/main" id="{07ECFC99-890B-4C47-FDD0-EC6F047CE5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37014" y="3959818"/>
            <a:ext cx="3289868" cy="2384962"/>
          </a:xfrm>
          <a:prstGeom prst="rect">
            <a:avLst/>
          </a:prstGeom>
        </p:spPr>
      </p:pic>
    </p:spTree>
    <p:extLst>
      <p:ext uri="{BB962C8B-B14F-4D97-AF65-F5344CB8AC3E}">
        <p14:creationId xmlns:p14="http://schemas.microsoft.com/office/powerpoint/2010/main" val="10952434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477054"/>
          </a:xfrm>
          <a:prstGeom prst="rect">
            <a:avLst/>
          </a:prstGeom>
          <a:noFill/>
        </p:spPr>
        <p:txBody>
          <a:bodyPr wrap="square" rtlCol="0">
            <a:spAutoFit/>
          </a:bodyPr>
          <a:lstStyle/>
          <a:p>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Eléments de la présentation</a:t>
            </a:r>
          </a:p>
        </p:txBody>
      </p:sp>
      <p:sp>
        <p:nvSpPr>
          <p:cNvPr id="11" name="ZoneTexte 23">
            <a:extLst>
              <a:ext uri="{FF2B5EF4-FFF2-40B4-BE49-F238E27FC236}">
                <a16:creationId xmlns:a16="http://schemas.microsoft.com/office/drawing/2014/main" id="{1DCF4E22-E587-6DD1-8ADD-EDBBF07E5735}"/>
              </a:ext>
            </a:extLst>
          </p:cNvPr>
          <p:cNvSpPr txBox="1"/>
          <p:nvPr/>
        </p:nvSpPr>
        <p:spPr>
          <a:xfrm>
            <a:off x="2137637" y="1117498"/>
            <a:ext cx="1757030" cy="246221"/>
          </a:xfrm>
          <a:prstGeom prst="rect">
            <a:avLst/>
          </a:prstGeom>
          <a:noFill/>
        </p:spPr>
        <p:txBody>
          <a:bodyPr wrap="square" rtlCol="0">
            <a:spAutoFit/>
          </a:bodyPr>
          <a:lstStyle/>
          <a:p>
            <a:pPr algn="ctr"/>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Police 10</a:t>
            </a:r>
          </a:p>
        </p:txBody>
      </p:sp>
      <p:sp>
        <p:nvSpPr>
          <p:cNvPr id="12" name="ZoneTexte 23">
            <a:extLst>
              <a:ext uri="{FF2B5EF4-FFF2-40B4-BE49-F238E27FC236}">
                <a16:creationId xmlns:a16="http://schemas.microsoft.com/office/drawing/2014/main" id="{AE59501A-2B53-CA9E-B4E9-28BD874B2FCA}"/>
              </a:ext>
            </a:extLst>
          </p:cNvPr>
          <p:cNvSpPr txBox="1"/>
          <p:nvPr/>
        </p:nvSpPr>
        <p:spPr>
          <a:xfrm>
            <a:off x="2137637" y="1524642"/>
            <a:ext cx="1757030" cy="338554"/>
          </a:xfrm>
          <a:prstGeom prst="rect">
            <a:avLst/>
          </a:prstGeom>
          <a:noFill/>
        </p:spPr>
        <p:txBody>
          <a:bodyPr wrap="square" rtlCol="0">
            <a:spAutoFit/>
          </a:bodyPr>
          <a:lstStyle/>
          <a:p>
            <a:pPr algn="ct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Police 16</a:t>
            </a:r>
          </a:p>
        </p:txBody>
      </p:sp>
      <p:sp>
        <p:nvSpPr>
          <p:cNvPr id="13" name="ZoneTexte 23">
            <a:extLst>
              <a:ext uri="{FF2B5EF4-FFF2-40B4-BE49-F238E27FC236}">
                <a16:creationId xmlns:a16="http://schemas.microsoft.com/office/drawing/2014/main" id="{BB35F530-D571-E95F-BE74-389177A0BFD9}"/>
              </a:ext>
            </a:extLst>
          </p:cNvPr>
          <p:cNvSpPr txBox="1"/>
          <p:nvPr/>
        </p:nvSpPr>
        <p:spPr>
          <a:xfrm>
            <a:off x="2137637" y="2024119"/>
            <a:ext cx="1757030" cy="477054"/>
          </a:xfrm>
          <a:prstGeom prst="rect">
            <a:avLst/>
          </a:prstGeom>
          <a:noFill/>
        </p:spPr>
        <p:txBody>
          <a:bodyPr wrap="square" rtlCol="0">
            <a:spAutoFit/>
          </a:bodyPr>
          <a:lstStyle/>
          <a:p>
            <a:pPr algn="ctr"/>
            <a:r>
              <a:rPr lang="fr-FR" sz="25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Police 25</a:t>
            </a:r>
          </a:p>
        </p:txBody>
      </p:sp>
      <p:grpSp>
        <p:nvGrpSpPr>
          <p:cNvPr id="18" name="Group 17">
            <a:extLst>
              <a:ext uri="{FF2B5EF4-FFF2-40B4-BE49-F238E27FC236}">
                <a16:creationId xmlns:a16="http://schemas.microsoft.com/office/drawing/2014/main" id="{FCA8CFB4-A18F-CDB9-BEF5-5078DB6B53CA}"/>
              </a:ext>
            </a:extLst>
          </p:cNvPr>
          <p:cNvGrpSpPr/>
          <p:nvPr/>
        </p:nvGrpSpPr>
        <p:grpSpPr>
          <a:xfrm>
            <a:off x="9668139" y="4400557"/>
            <a:ext cx="1257763" cy="556932"/>
            <a:chOff x="2043236" y="5583383"/>
            <a:chExt cx="1257763" cy="556932"/>
          </a:xfrm>
        </p:grpSpPr>
        <p:sp>
          <p:nvSpPr>
            <p:cNvPr id="19" name="Rectangle: Rounded Corners 18">
              <a:extLst>
                <a:ext uri="{FF2B5EF4-FFF2-40B4-BE49-F238E27FC236}">
                  <a16:creationId xmlns:a16="http://schemas.microsoft.com/office/drawing/2014/main" id="{F098F378-96FC-43E0-AEE1-F56D0D586205}"/>
                </a:ext>
              </a:extLst>
            </p:cNvPr>
            <p:cNvSpPr/>
            <p:nvPr/>
          </p:nvSpPr>
          <p:spPr>
            <a:xfrm>
              <a:off x="2043236" y="5583383"/>
              <a:ext cx="1197269" cy="556932"/>
            </a:xfrm>
            <a:prstGeom prst="roundRect">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ZoneTexte 23">
              <a:extLst>
                <a:ext uri="{FF2B5EF4-FFF2-40B4-BE49-F238E27FC236}">
                  <a16:creationId xmlns:a16="http://schemas.microsoft.com/office/drawing/2014/main" id="{5573D828-8E5D-B690-1487-38CC283BC23B}"/>
                </a:ext>
              </a:extLst>
            </p:cNvPr>
            <p:cNvSpPr txBox="1"/>
            <p:nvPr/>
          </p:nvSpPr>
          <p:spPr>
            <a:xfrm>
              <a:off x="2407002" y="5666986"/>
              <a:ext cx="893997" cy="400110"/>
            </a:xfrm>
            <a:prstGeom prst="rect">
              <a:avLst/>
            </a:prstGeom>
            <a:noFill/>
          </p:spPr>
          <p:txBody>
            <a:bodyPr wrap="square" rtlCol="0">
              <a:spAutoFit/>
            </a:bodyPr>
            <a:lstStyle/>
            <a:p>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1ere fois </a:t>
              </a:r>
            </a:p>
            <a:p>
              <a:r>
                <a:rPr lang="fr-FR" sz="1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sur Linux !</a:t>
              </a:r>
            </a:p>
          </p:txBody>
        </p:sp>
        <p:pic>
          <p:nvPicPr>
            <p:cNvPr id="21" name="Picture 2" descr="1st Place Medal on Microsoft Windows 11 22H2">
              <a:extLst>
                <a:ext uri="{FF2B5EF4-FFF2-40B4-BE49-F238E27FC236}">
                  <a16:creationId xmlns:a16="http://schemas.microsoft.com/office/drawing/2014/main" id="{85D4BA5F-1604-A703-8E6E-C30D33472F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2368" y="5717110"/>
              <a:ext cx="299861" cy="29986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 name="Group 26">
            <a:extLst>
              <a:ext uri="{FF2B5EF4-FFF2-40B4-BE49-F238E27FC236}">
                <a16:creationId xmlns:a16="http://schemas.microsoft.com/office/drawing/2014/main" id="{DABD1218-1195-3CFE-A98D-C8D008645D4E}"/>
              </a:ext>
            </a:extLst>
          </p:cNvPr>
          <p:cNvGrpSpPr/>
          <p:nvPr/>
        </p:nvGrpSpPr>
        <p:grpSpPr>
          <a:xfrm>
            <a:off x="2137637" y="2946559"/>
            <a:ext cx="5337544" cy="1410269"/>
            <a:chOff x="1635369" y="4857243"/>
            <a:chExt cx="5337544" cy="1410269"/>
          </a:xfrm>
        </p:grpSpPr>
        <p:sp>
          <p:nvSpPr>
            <p:cNvPr id="28" name="Rectangle: Rounded Corners 27">
              <a:extLst>
                <a:ext uri="{FF2B5EF4-FFF2-40B4-BE49-F238E27FC236}">
                  <a16:creationId xmlns:a16="http://schemas.microsoft.com/office/drawing/2014/main" id="{87E6CA25-DCB5-355F-ADFD-DC8F8E448CB3}"/>
                </a:ext>
              </a:extLst>
            </p:cNvPr>
            <p:cNvSpPr/>
            <p:nvPr/>
          </p:nvSpPr>
          <p:spPr>
            <a:xfrm>
              <a:off x="1635369" y="4857243"/>
              <a:ext cx="5337544" cy="1410269"/>
            </a:xfrm>
            <a:prstGeom prst="roundRect">
              <a:avLst/>
            </a:prstGeom>
            <a:solidFill>
              <a:srgbClr val="262626"/>
            </a:solidFill>
            <a:ln w="635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ZoneTexte 23">
              <a:extLst>
                <a:ext uri="{FF2B5EF4-FFF2-40B4-BE49-F238E27FC236}">
                  <a16:creationId xmlns:a16="http://schemas.microsoft.com/office/drawing/2014/main" id="{86E96EE6-5BE3-3835-D090-9EAA1C6A661F}"/>
                </a:ext>
              </a:extLst>
            </p:cNvPr>
            <p:cNvSpPr txBox="1"/>
            <p:nvPr/>
          </p:nvSpPr>
          <p:spPr>
            <a:xfrm>
              <a:off x="3031211" y="5038296"/>
              <a:ext cx="3791619" cy="1077218"/>
            </a:xfrm>
            <a:prstGeom prst="rect">
              <a:avLst/>
            </a:prstGeom>
            <a:noFill/>
          </p:spPr>
          <p:txBody>
            <a:bodyPr wrap="square" rtlCol="0">
              <a:spAutoFit/>
            </a:bodyPr>
            <a:lstStyle/>
            <a:p>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Docker &amp; Co préfèrent utiliser « </a:t>
              </a:r>
              <a:r>
                <a:rPr lang="fr-FR" sz="1600" b="1"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pivot_root</a:t>
              </a:r>
              <a:r>
                <a:rPr lang="fr-FR" sz="16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 </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qui fait la même chose que </a:t>
              </a:r>
              <a:r>
                <a:rPr lang="fr-FR" sz="1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chroot</a:t>
              </a:r>
              <a:r>
                <a:rPr lang="fr-FR"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mais dont il est plus difficile de « s’échapper »</a:t>
              </a:r>
            </a:p>
          </p:txBody>
        </p:sp>
        <p:pic>
          <p:nvPicPr>
            <p:cNvPr id="30" name="Picture 2" descr="Warning on Microsoft Windows 11 22H2">
              <a:extLst>
                <a:ext uri="{FF2B5EF4-FFF2-40B4-BE49-F238E27FC236}">
                  <a16:creationId xmlns:a16="http://schemas.microsoft.com/office/drawing/2014/main" id="{7005E4F4-D250-EA93-824B-9A72CA4201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73050" y="5007518"/>
              <a:ext cx="988173" cy="988173"/>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Arrow: Right 32">
            <a:extLst>
              <a:ext uri="{FF2B5EF4-FFF2-40B4-BE49-F238E27FC236}">
                <a16:creationId xmlns:a16="http://schemas.microsoft.com/office/drawing/2014/main" id="{D8290DC0-D4C7-275A-1D34-4C2FC011E757}"/>
              </a:ext>
            </a:extLst>
          </p:cNvPr>
          <p:cNvSpPr/>
          <p:nvPr/>
        </p:nvSpPr>
        <p:spPr>
          <a:xfrm>
            <a:off x="6972913" y="1630940"/>
            <a:ext cx="815286" cy="333577"/>
          </a:xfrm>
          <a:prstGeom prst="rightArrow">
            <a:avLst/>
          </a:prstGeom>
          <a:solidFill>
            <a:srgbClr val="262626"/>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Arrow: Right 33">
            <a:extLst>
              <a:ext uri="{FF2B5EF4-FFF2-40B4-BE49-F238E27FC236}">
                <a16:creationId xmlns:a16="http://schemas.microsoft.com/office/drawing/2014/main" id="{719F0CF1-C2C8-D3B9-CC8A-1BEA56444311}"/>
              </a:ext>
            </a:extLst>
          </p:cNvPr>
          <p:cNvSpPr/>
          <p:nvPr/>
        </p:nvSpPr>
        <p:spPr>
          <a:xfrm>
            <a:off x="6972913" y="2253984"/>
            <a:ext cx="815286" cy="333577"/>
          </a:xfrm>
          <a:prstGeom prst="rightArrow">
            <a:avLst/>
          </a:prstGeom>
          <a:solidFill>
            <a:srgbClr val="0DD5E0"/>
          </a:solidFill>
          <a:ln w="28575">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5" name="Picture 2" descr="1st Place Medal on Microsoft Windows 11 22H2">
            <a:extLst>
              <a:ext uri="{FF2B5EF4-FFF2-40B4-BE49-F238E27FC236}">
                <a16:creationId xmlns:a16="http://schemas.microsoft.com/office/drawing/2014/main" id="{5A93CD89-2957-8812-DC7E-14738EC62B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5511" y="3437145"/>
            <a:ext cx="299861" cy="299861"/>
          </a:xfrm>
          <a:prstGeom prst="rect">
            <a:avLst/>
          </a:prstGeom>
          <a:noFill/>
          <a:extLst>
            <a:ext uri="{909E8E84-426E-40DD-AFC4-6F175D3DCCD1}">
              <a14:hiddenFill xmlns:a14="http://schemas.microsoft.com/office/drawing/2010/main">
                <a:solidFill>
                  <a:srgbClr val="FFFFFF"/>
                </a:solidFill>
              </a14:hiddenFill>
            </a:ext>
          </a:extLst>
        </p:spPr>
      </p:pic>
      <p:grpSp>
        <p:nvGrpSpPr>
          <p:cNvPr id="36" name="Group 35">
            <a:extLst>
              <a:ext uri="{FF2B5EF4-FFF2-40B4-BE49-F238E27FC236}">
                <a16:creationId xmlns:a16="http://schemas.microsoft.com/office/drawing/2014/main" id="{BEB09D26-A2A2-16AD-1AF3-1E268BFD661D}"/>
              </a:ext>
            </a:extLst>
          </p:cNvPr>
          <p:cNvGrpSpPr/>
          <p:nvPr/>
        </p:nvGrpSpPr>
        <p:grpSpPr>
          <a:xfrm>
            <a:off x="2289259" y="4679023"/>
            <a:ext cx="4683654" cy="1011259"/>
            <a:chOff x="1965659" y="4593674"/>
            <a:chExt cx="4683654" cy="1011259"/>
          </a:xfrm>
        </p:grpSpPr>
        <p:sp>
          <p:nvSpPr>
            <p:cNvPr id="37" name="Rectangle: Rounded Corners 36">
              <a:extLst>
                <a:ext uri="{FF2B5EF4-FFF2-40B4-BE49-F238E27FC236}">
                  <a16:creationId xmlns:a16="http://schemas.microsoft.com/office/drawing/2014/main" id="{6869541A-76A6-17C7-C303-97E29F90D3E6}"/>
                </a:ext>
              </a:extLst>
            </p:cNvPr>
            <p:cNvSpPr/>
            <p:nvPr/>
          </p:nvSpPr>
          <p:spPr>
            <a:xfrm>
              <a:off x="1965659" y="4593674"/>
              <a:ext cx="4667901" cy="1011259"/>
            </a:xfrm>
            <a:prstGeom prst="roundRect">
              <a:avLst/>
            </a:prstGeom>
            <a:solidFill>
              <a:srgbClr val="262626"/>
            </a:solidFill>
            <a:ln w="635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ZoneTexte 23">
              <a:extLst>
                <a:ext uri="{FF2B5EF4-FFF2-40B4-BE49-F238E27FC236}">
                  <a16:creationId xmlns:a16="http://schemas.microsoft.com/office/drawing/2014/main" id="{79EA6B43-5E0A-3F3E-ADF7-25749385A26A}"/>
                </a:ext>
              </a:extLst>
            </p:cNvPr>
            <p:cNvSpPr txBox="1"/>
            <p:nvPr/>
          </p:nvSpPr>
          <p:spPr>
            <a:xfrm>
              <a:off x="2857694" y="4695260"/>
              <a:ext cx="3791619" cy="830997"/>
            </a:xfrm>
            <a:prstGeom prst="rect">
              <a:avLst/>
            </a:prstGeom>
            <a:noFill/>
          </p:spPr>
          <p:txBody>
            <a:bodyPr wrap="square" rtlCol="0">
              <a:sp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Borg est toujours utilisé aujourd’hui dans les datacenters de Google (et PAS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Kubernetes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pic>
          <p:nvPicPr>
            <p:cNvPr id="39" name="Picture 2" descr="Information on Microsoft Windows 11 22H2">
              <a:extLst>
                <a:ext uri="{FF2B5EF4-FFF2-40B4-BE49-F238E27FC236}">
                  <a16:creationId xmlns:a16="http://schemas.microsoft.com/office/drawing/2014/main" id="{495CF555-9F2F-5681-7B6F-5D8CD7F9AE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50727" y="4746062"/>
              <a:ext cx="690033" cy="690033"/>
            </a:xfrm>
            <a:prstGeom prst="rect">
              <a:avLst/>
            </a:prstGeom>
            <a:noFill/>
            <a:extLst>
              <a:ext uri="{909E8E84-426E-40DD-AFC4-6F175D3DCCD1}">
                <a14:hiddenFill xmlns:a14="http://schemas.microsoft.com/office/drawing/2010/main">
                  <a:solidFill>
                    <a:srgbClr val="FFFFFF"/>
                  </a:solidFill>
                </a14:hiddenFill>
              </a:ext>
            </a:extLst>
          </p:spPr>
        </p:pic>
      </p:grpSp>
      <p:sp>
        <p:nvSpPr>
          <p:cNvPr id="40" name="Arrow: Circular 39">
            <a:extLst>
              <a:ext uri="{FF2B5EF4-FFF2-40B4-BE49-F238E27FC236}">
                <a16:creationId xmlns:a16="http://schemas.microsoft.com/office/drawing/2014/main" id="{9118C47E-148E-5146-FF63-0CE9E80F256F}"/>
              </a:ext>
            </a:extLst>
          </p:cNvPr>
          <p:cNvSpPr/>
          <p:nvPr/>
        </p:nvSpPr>
        <p:spPr>
          <a:xfrm rot="16200000" flipV="1">
            <a:off x="9831747" y="1273648"/>
            <a:ext cx="1883971" cy="1179095"/>
          </a:xfrm>
          <a:prstGeom prst="circularArrow">
            <a:avLst>
              <a:gd name="adj1" fmla="val 6481"/>
              <a:gd name="adj2" fmla="val 1142319"/>
              <a:gd name="adj3" fmla="val 20344617"/>
              <a:gd name="adj4" fmla="val 10800000"/>
              <a:gd name="adj5" fmla="val 12500"/>
            </a:avLst>
          </a:prstGeom>
          <a:solidFill>
            <a:srgbClr val="0DD5E0"/>
          </a:solidFill>
          <a:ln w="254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nvGrpSpPr>
          <p:cNvPr id="41" name="Group 40">
            <a:extLst>
              <a:ext uri="{FF2B5EF4-FFF2-40B4-BE49-F238E27FC236}">
                <a16:creationId xmlns:a16="http://schemas.microsoft.com/office/drawing/2014/main" id="{E78C880A-100E-7DD4-7E3F-158D1E97EF11}"/>
              </a:ext>
            </a:extLst>
          </p:cNvPr>
          <p:cNvGrpSpPr/>
          <p:nvPr/>
        </p:nvGrpSpPr>
        <p:grpSpPr>
          <a:xfrm>
            <a:off x="7325098" y="5588623"/>
            <a:ext cx="2832318" cy="420933"/>
            <a:chOff x="3901699" y="2872454"/>
            <a:chExt cx="2832318" cy="420933"/>
          </a:xfrm>
        </p:grpSpPr>
        <p:sp>
          <p:nvSpPr>
            <p:cNvPr id="42" name="Right Brace 41">
              <a:extLst>
                <a:ext uri="{FF2B5EF4-FFF2-40B4-BE49-F238E27FC236}">
                  <a16:creationId xmlns:a16="http://schemas.microsoft.com/office/drawing/2014/main" id="{D3911751-907A-CF10-D481-C202FBBF104D}"/>
                </a:ext>
              </a:extLst>
            </p:cNvPr>
            <p:cNvSpPr/>
            <p:nvPr/>
          </p:nvSpPr>
          <p:spPr>
            <a:xfrm rot="16200000">
              <a:off x="5240366" y="1799737"/>
              <a:ext cx="154983" cy="2832318"/>
            </a:xfrm>
            <a:prstGeom prst="rightBrace">
              <a:avLst/>
            </a:prstGeom>
            <a:ln w="12700">
              <a:solidFill>
                <a:srgbClr val="0DD5E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43" name="ZoneTexte 23">
              <a:extLst>
                <a:ext uri="{FF2B5EF4-FFF2-40B4-BE49-F238E27FC236}">
                  <a16:creationId xmlns:a16="http://schemas.microsoft.com/office/drawing/2014/main" id="{3FEC1BDA-6B6B-7488-DF1D-941F986A082F}"/>
                </a:ext>
              </a:extLst>
            </p:cNvPr>
            <p:cNvSpPr txBox="1"/>
            <p:nvPr/>
          </p:nvSpPr>
          <p:spPr>
            <a:xfrm>
              <a:off x="4439342" y="2872454"/>
              <a:ext cx="1757030" cy="246221"/>
            </a:xfrm>
            <a:prstGeom prst="rect">
              <a:avLst/>
            </a:prstGeom>
            <a:noFill/>
          </p:spPr>
          <p:txBody>
            <a:bodyPr wrap="square" rtlCol="0">
              <a:spAutoFit/>
            </a:bodyPr>
            <a:lstStyle/>
            <a:p>
              <a:pPr algn="ctr"/>
              <a:r>
                <a:rPr lang="fr-FR" sz="10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Objectif principal</a:t>
              </a:r>
            </a:p>
          </p:txBody>
        </p:sp>
      </p:grpSp>
      <p:sp>
        <p:nvSpPr>
          <p:cNvPr id="45" name="Right Brace 44">
            <a:extLst>
              <a:ext uri="{FF2B5EF4-FFF2-40B4-BE49-F238E27FC236}">
                <a16:creationId xmlns:a16="http://schemas.microsoft.com/office/drawing/2014/main" id="{D2BB6CEC-F615-A28D-3912-42F63FF9EBA8}"/>
              </a:ext>
            </a:extLst>
          </p:cNvPr>
          <p:cNvSpPr/>
          <p:nvPr/>
        </p:nvSpPr>
        <p:spPr>
          <a:xfrm rot="16200000">
            <a:off x="8481721" y="-434213"/>
            <a:ext cx="154983" cy="2832318"/>
          </a:xfrm>
          <a:prstGeom prst="rightBrace">
            <a:avLst/>
          </a:prstGeom>
          <a:ln w="12700">
            <a:solidFill>
              <a:srgbClr val="0DD5E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Tree>
    <p:extLst>
      <p:ext uri="{BB962C8B-B14F-4D97-AF65-F5344CB8AC3E}">
        <p14:creationId xmlns:p14="http://schemas.microsoft.com/office/powerpoint/2010/main" val="21916023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2137636" y="1184683"/>
            <a:ext cx="9428615" cy="2957367"/>
          </a:xfrm>
          <a:prstGeom prst="rect">
            <a:avLst/>
          </a:prstGeom>
          <a:noFill/>
        </p:spPr>
        <p:txBody>
          <a:bodyPr wrap="square" rtlCol="0">
            <a:noAutofit/>
          </a:bodyPr>
          <a:lstStyle/>
          <a:p>
            <a:pPr marL="285750" indent="-285750">
              <a:buFont typeface="Arial" panose="020B0604020202020204" pitchFamily="34" charset="0"/>
              <a:buChar char="•"/>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Repo du talk (contient les slides) :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3"/>
              </a:rPr>
              <a:t>https://github.com/Ardemius/history-of-containerization</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Arial" panose="020B0604020202020204" pitchFamily="34" charset="0"/>
              <a:buChar char="•"/>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Chronologie avec toutes les dates :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4"/>
              </a:rPr>
              <a:t>https://github.com/Ardemius/history-of-containerization/blob/main/chronology-all-dates.adoc</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Arial" panose="020B0604020202020204" pitchFamily="34" charset="0"/>
              <a:buChar char="•"/>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Mon document de travail avec toutes mes notes, recherches et sources sur le sujet : </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5"/>
              </a:rPr>
              <a:t>https://github.com/Ardemius/history-of-containerization/blob/main/history-of-containerization-notes.adoc</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Ce document est à utiliser en vous servant de la chronologie précédente pour trouver les sections qui vous intéressent.</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Sauf si vous avez du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mal à dormir le soir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sym typeface="Wingdings" panose="05000000000000000000" pitchFamily="2" charset="2"/>
              </a:rPr>
              <a:t>, ne le lisez PAS directement depuis le début… 😴</a:t>
            </a: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477054"/>
          </a:xfrm>
          <a:prstGeom prst="rect">
            <a:avLst/>
          </a:prstGeom>
          <a:noFill/>
        </p:spPr>
        <p:txBody>
          <a:bodyPr wrap="square" rtlCol="0">
            <a:spAutoFit/>
          </a:bodyPr>
          <a:lstStyle/>
          <a:p>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Slides et documents de travail</a:t>
            </a:r>
          </a:p>
        </p:txBody>
      </p:sp>
      <p:pic>
        <p:nvPicPr>
          <p:cNvPr id="4" name="Picture 2" descr="Warning on Microsoft Windows 11 22H2">
            <a:extLst>
              <a:ext uri="{FF2B5EF4-FFF2-40B4-BE49-F238E27FC236}">
                <a16:creationId xmlns:a16="http://schemas.microsoft.com/office/drawing/2014/main" id="{5146ADB6-52F5-5115-81BC-FB879B5DACD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00811" y="3512265"/>
            <a:ext cx="557727" cy="557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37494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41F6D788-0E0E-459B-9441-2904E383F2EF}"/>
              </a:ext>
            </a:extLst>
          </p:cNvPr>
          <p:cNvSpPr txBox="1"/>
          <p:nvPr/>
        </p:nvSpPr>
        <p:spPr>
          <a:xfrm>
            <a:off x="2137637" y="1184683"/>
            <a:ext cx="5586637" cy="1654770"/>
          </a:xfrm>
          <a:prstGeom prst="rect">
            <a:avLst/>
          </a:prstGeom>
          <a:noFill/>
        </p:spPr>
        <p:txBody>
          <a:bodyPr wrap="square" rtlCol="0">
            <a:noAutofit/>
          </a:bodyPr>
          <a:lstStyle/>
          <a:p>
            <a:pPr marL="285750" indent="-285750">
              <a:buFont typeface="Arial" panose="020B0604020202020204" pitchFamily="34" charset="0"/>
              <a:buChar char="•"/>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Le fantastique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zine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Julia Evans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i="1" dirty="0">
                <a:solidFill>
                  <a:schemeClr val="bg1"/>
                </a:solidFill>
                <a:latin typeface="Open Sans" panose="020B0606030504020204" pitchFamily="34" charset="0"/>
                <a:ea typeface="Open Sans" panose="020B0606030504020204" pitchFamily="34" charset="0"/>
                <a:cs typeface="Open Sans" panose="020B0606030504020204" pitchFamily="34" charset="0"/>
              </a:rPr>
              <a:t>How Containers Work!</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Les planches sont sur son Twitter @b0rk, et vous pouvez également acheter le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zine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complet pour quelques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eurs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sur son blog :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3"/>
              </a:rPr>
              <a:t>https://wizardzines.com/zines/containers/</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pPr marL="285750" indent="-285750">
              <a:buFont typeface="Arial" panose="020B0604020202020204" pitchFamily="34" charset="0"/>
              <a:buChar char="•"/>
            </a:pP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477054"/>
          </a:xfrm>
          <a:prstGeom prst="rect">
            <a:avLst/>
          </a:prstGeom>
          <a:noFill/>
        </p:spPr>
        <p:txBody>
          <a:bodyPr wrap="square" rtlCol="0">
            <a:spAutoFit/>
          </a:bodyPr>
          <a:lstStyle/>
          <a:p>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Ressources conseillées</a:t>
            </a:r>
          </a:p>
        </p:txBody>
      </p:sp>
      <p:pic>
        <p:nvPicPr>
          <p:cNvPr id="5" name="Picture 4" descr="Diagram&#10;&#10;Description automatically generated">
            <a:extLst>
              <a:ext uri="{FF2B5EF4-FFF2-40B4-BE49-F238E27FC236}">
                <a16:creationId xmlns:a16="http://schemas.microsoft.com/office/drawing/2014/main" id="{ED94F25E-61A1-219F-5CC6-F3AA065FBD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4274" y="943894"/>
            <a:ext cx="3535030" cy="2287373"/>
          </a:xfrm>
          <a:prstGeom prst="rect">
            <a:avLst/>
          </a:prstGeom>
        </p:spPr>
      </p:pic>
      <p:sp>
        <p:nvSpPr>
          <p:cNvPr id="6" name="ZoneTexte 7">
            <a:extLst>
              <a:ext uri="{FF2B5EF4-FFF2-40B4-BE49-F238E27FC236}">
                <a16:creationId xmlns:a16="http://schemas.microsoft.com/office/drawing/2014/main" id="{FDDAF986-8F86-C176-B90E-7B7DFE23D57C}"/>
              </a:ext>
            </a:extLst>
          </p:cNvPr>
          <p:cNvSpPr txBox="1"/>
          <p:nvPr/>
        </p:nvSpPr>
        <p:spPr>
          <a:xfrm>
            <a:off x="2137637" y="3670149"/>
            <a:ext cx="9428615" cy="2416770"/>
          </a:xfrm>
          <a:prstGeom prst="rect">
            <a:avLst/>
          </a:prstGeom>
          <a:noFill/>
        </p:spPr>
        <p:txBody>
          <a:bodyPr wrap="square" rtlCol="0">
            <a:noAutofit/>
          </a:bodyPr>
          <a:lstStyle/>
          <a:p>
            <a:pPr marL="285750" indent="-285750">
              <a:buFont typeface="Arial" panose="020B0604020202020204" pitchFamily="34" charset="0"/>
              <a:buChar char="•"/>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Le talk durant lequel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Solomon </a:t>
            </a:r>
            <a:r>
              <a:rPr lang="fr-FR" sz="1600" dirty="0" err="1">
                <a:solidFill>
                  <a:srgbClr val="F88224"/>
                </a:solidFill>
                <a:latin typeface="Open Sans" panose="020B0606030504020204" pitchFamily="34" charset="0"/>
                <a:ea typeface="Open Sans" panose="020B0606030504020204" pitchFamily="34" charset="0"/>
                <a:cs typeface="Open Sans" panose="020B0606030504020204" pitchFamily="34" charset="0"/>
              </a:rPr>
              <a:t>Hykes</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 présenté pour la 1ere fois Docker, "</a:t>
            </a:r>
            <a:r>
              <a:rPr lang="fr-FR" sz="1600" i="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Why</a:t>
            </a:r>
            <a:r>
              <a:rPr lang="fr-FR" sz="1600" i="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i="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we</a:t>
            </a:r>
            <a:r>
              <a:rPr lang="fr-FR" sz="1600" i="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i="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built</a:t>
            </a:r>
            <a:r>
              <a:rPr lang="fr-FR" sz="1600" i="1" dirty="0">
                <a:solidFill>
                  <a:schemeClr val="bg1"/>
                </a:solidFill>
                <a:latin typeface="Open Sans" panose="020B0606030504020204" pitchFamily="34" charset="0"/>
                <a:ea typeface="Open Sans" panose="020B0606030504020204" pitchFamily="34" charset="0"/>
                <a:cs typeface="Open Sans" panose="020B0606030504020204" pitchFamily="34" charset="0"/>
              </a:rPr>
              <a:t> Docker?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5"/>
              </a:rPr>
              <a:t>https://www.youtube.com/watch?v=3N3n9FzebAA</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Le talk a été donné à la conférence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dotScale</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2013, le 2013/06/07, juste après la 1ere publication de Docker.</a:t>
            </a:r>
          </a:p>
          <a:p>
            <a:pPr marL="285750" indent="-285750">
              <a:buFont typeface="Arial" panose="020B0604020202020204" pitchFamily="34" charset="0"/>
              <a:buChar char="•"/>
            </a:pPr>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Arial" panose="020B0604020202020204" pitchFamily="34" charset="0"/>
              <a:buChar char="•"/>
            </a:pP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La série de 4 articles de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Ian Lewis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sur les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container runtimes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6"/>
              </a:rPr>
              <a:t>https://www.ianlewis.org/en/container-runtimes-part-1-introduction-container-r</a:t>
            </a:r>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Vous y trouverez une description complète des différents éléments composant l’écosystème des conteneurs (docker,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dockerd</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containerd</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runc</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Tree>
    <p:extLst>
      <p:ext uri="{BB962C8B-B14F-4D97-AF65-F5344CB8AC3E}">
        <p14:creationId xmlns:p14="http://schemas.microsoft.com/office/powerpoint/2010/main" val="76832895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ZoneTexte 16">
            <a:extLst>
              <a:ext uri="{FF2B5EF4-FFF2-40B4-BE49-F238E27FC236}">
                <a16:creationId xmlns:a16="http://schemas.microsoft.com/office/drawing/2014/main" id="{AF140616-267E-C9BE-E1FB-9E088EC2B08E}"/>
              </a:ext>
            </a:extLst>
          </p:cNvPr>
          <p:cNvSpPr txBox="1"/>
          <p:nvPr/>
        </p:nvSpPr>
        <p:spPr>
          <a:xfrm>
            <a:off x="2137637" y="310244"/>
            <a:ext cx="9670552" cy="477054"/>
          </a:xfrm>
          <a:prstGeom prst="rect">
            <a:avLst/>
          </a:prstGeom>
          <a:noFill/>
        </p:spPr>
        <p:txBody>
          <a:bodyPr wrap="square" rtlCol="0">
            <a:spAutoFit/>
          </a:bodyPr>
          <a:lstStyle/>
          <a:p>
            <a:r>
              <a:rPr lang="fr-FR" sz="25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Remerciements</a:t>
            </a:r>
          </a:p>
        </p:txBody>
      </p:sp>
      <p:sp>
        <p:nvSpPr>
          <p:cNvPr id="3" name="ZoneTexte 7">
            <a:extLst>
              <a:ext uri="{FF2B5EF4-FFF2-40B4-BE49-F238E27FC236}">
                <a16:creationId xmlns:a16="http://schemas.microsoft.com/office/drawing/2014/main" id="{3FDD0A8F-697B-6E00-9E12-7608C29CEB9F}"/>
              </a:ext>
            </a:extLst>
          </p:cNvPr>
          <p:cNvSpPr txBox="1"/>
          <p:nvPr/>
        </p:nvSpPr>
        <p:spPr>
          <a:xfrm>
            <a:off x="2137637" y="1184400"/>
            <a:ext cx="9246946" cy="2352088"/>
          </a:xfrm>
          <a:prstGeom prst="rect">
            <a:avLst/>
          </a:prstGeom>
          <a:noFill/>
        </p:spPr>
        <p:txBody>
          <a:bodyPr wrap="square" rtlCol="0">
            <a:noAutofit/>
          </a:bodyPr>
          <a:lstStyle/>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Un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immense merci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à tous les auteur(e)s des articles de blog, ebooks et vidéos que j'ai lus et vues pour préparer ce sujet 🙏</a:t>
            </a:r>
          </a:p>
          <a:p>
            <a:b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J'ai consulté des dizaines et des dizaines de publications, je ne peux pas nommer toutes les personnes à remercier, mais je vous garantis que le </a:t>
            </a:r>
            <a:r>
              <a:rPr lang="fr-FR"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coeur</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y est.</a:t>
            </a: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endPar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Remerciements particuliers à </a:t>
            </a:r>
            <a:r>
              <a:rPr lang="fr-FR" sz="1600" dirty="0">
                <a:solidFill>
                  <a:srgbClr val="F88224"/>
                </a:solidFill>
                <a:latin typeface="Open Sans" panose="020B0606030504020204" pitchFamily="34" charset="0"/>
                <a:ea typeface="Open Sans" panose="020B0606030504020204" pitchFamily="34" charset="0"/>
                <a:cs typeface="Open Sans" panose="020B0606030504020204" pitchFamily="34" charset="0"/>
              </a:rPr>
              <a:t>Julia Evans </a:t>
            </a:r>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(@b0rk), dont je trouve le travail fantastique 👍</a:t>
            </a:r>
          </a:p>
          <a:p>
            <a:r>
              <a:rPr lang="fr-FR"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Je vous conseille vraiment d’aller jeter un œil à ses publications sur Twitter (@b0rk)</a:t>
            </a:r>
          </a:p>
        </p:txBody>
      </p:sp>
    </p:spTree>
    <p:extLst>
      <p:ext uri="{BB962C8B-B14F-4D97-AF65-F5344CB8AC3E}">
        <p14:creationId xmlns:p14="http://schemas.microsoft.com/office/powerpoint/2010/main" val="325329037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A98888-71E2-6813-A364-BEDD5C53635B}"/>
              </a:ext>
            </a:extLst>
          </p:cNvPr>
          <p:cNvSpPr/>
          <p:nvPr/>
        </p:nvSpPr>
        <p:spPr>
          <a:xfrm>
            <a:off x="0" y="0"/>
            <a:ext cx="12192000" cy="6858000"/>
          </a:xfrm>
          <a:prstGeom prst="rect">
            <a:avLst/>
          </a:prstGeom>
          <a:gradFill>
            <a:gsLst>
              <a:gs pos="0">
                <a:schemeClr val="tx1">
                  <a:alpha val="17000"/>
                </a:schemeClr>
              </a:gs>
              <a:gs pos="100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ross 16">
            <a:extLst>
              <a:ext uri="{FF2B5EF4-FFF2-40B4-BE49-F238E27FC236}">
                <a16:creationId xmlns:a16="http://schemas.microsoft.com/office/drawing/2014/main" id="{39612A31-A717-4C6B-8CDF-0DE0137277D7}"/>
              </a:ext>
            </a:extLst>
          </p:cNvPr>
          <p:cNvSpPr/>
          <p:nvPr/>
        </p:nvSpPr>
        <p:spPr>
          <a:xfrm>
            <a:off x="970258" y="1376337"/>
            <a:ext cx="186597" cy="186597"/>
          </a:xfrm>
          <a:prstGeom prst="plus">
            <a:avLst>
              <a:gd name="adj" fmla="val 3957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ross 17">
            <a:extLst>
              <a:ext uri="{FF2B5EF4-FFF2-40B4-BE49-F238E27FC236}">
                <a16:creationId xmlns:a16="http://schemas.microsoft.com/office/drawing/2014/main" id="{DBA9A679-AC3D-4442-ABB6-6FFC5D6B5E08}"/>
              </a:ext>
            </a:extLst>
          </p:cNvPr>
          <p:cNvSpPr/>
          <p:nvPr/>
        </p:nvSpPr>
        <p:spPr>
          <a:xfrm>
            <a:off x="10606292" y="4880546"/>
            <a:ext cx="186597" cy="186597"/>
          </a:xfrm>
          <a:prstGeom prst="plus">
            <a:avLst>
              <a:gd name="adj" fmla="val 3957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5C32ACBB-BD21-4741-9B44-EF43F91EF675}"/>
              </a:ext>
            </a:extLst>
          </p:cNvPr>
          <p:cNvSpPr/>
          <p:nvPr/>
        </p:nvSpPr>
        <p:spPr>
          <a:xfrm rot="2700000">
            <a:off x="10699590" y="895350"/>
            <a:ext cx="110490" cy="952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DB69DBE8-F63F-4485-89D6-ED1DDC047A2E}"/>
              </a:ext>
            </a:extLst>
          </p:cNvPr>
          <p:cNvSpPr/>
          <p:nvPr/>
        </p:nvSpPr>
        <p:spPr>
          <a:xfrm rot="2700000">
            <a:off x="3479640" y="5334000"/>
            <a:ext cx="110490" cy="952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B45B56A-5702-46DD-A5C7-035419E16070}"/>
              </a:ext>
            </a:extLst>
          </p:cNvPr>
          <p:cNvSpPr/>
          <p:nvPr/>
        </p:nvSpPr>
        <p:spPr>
          <a:xfrm>
            <a:off x="5715000" y="870234"/>
            <a:ext cx="145482" cy="1454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321C011E-FCC8-4D8C-B806-F7B15CD61CDD}"/>
              </a:ext>
            </a:extLst>
          </p:cNvPr>
          <p:cNvSpPr/>
          <p:nvPr/>
        </p:nvSpPr>
        <p:spPr>
          <a:xfrm>
            <a:off x="6610350" y="5613684"/>
            <a:ext cx="145482" cy="1454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F279ED8-2C8C-03C0-0C96-D16F7F44314B}"/>
              </a:ext>
            </a:extLst>
          </p:cNvPr>
          <p:cNvSpPr/>
          <p:nvPr/>
        </p:nvSpPr>
        <p:spPr>
          <a:xfrm>
            <a:off x="0" y="3360463"/>
            <a:ext cx="3607626" cy="850004"/>
          </a:xfrm>
          <a:custGeom>
            <a:avLst/>
            <a:gdLst>
              <a:gd name="connsiteX0" fmla="*/ 0 w 4778062"/>
              <a:gd name="connsiteY0" fmla="*/ 0 h 1339402"/>
              <a:gd name="connsiteX1" fmla="*/ 4778062 w 4778062"/>
              <a:gd name="connsiteY1" fmla="*/ 0 h 1339402"/>
              <a:gd name="connsiteX2" fmla="*/ 4778062 w 4778062"/>
              <a:gd name="connsiteY2" fmla="*/ 1339402 h 1339402"/>
              <a:gd name="connsiteX3" fmla="*/ 0 w 4778062"/>
              <a:gd name="connsiteY3" fmla="*/ 1339402 h 1339402"/>
              <a:gd name="connsiteX4" fmla="*/ 0 w 4778062"/>
              <a:gd name="connsiteY4" fmla="*/ 0 h 1339402"/>
              <a:gd name="connsiteX0" fmla="*/ 0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0 w 4778062"/>
              <a:gd name="connsiteY4" fmla="*/ 0 h 1339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8062" h="1339402">
                <a:moveTo>
                  <a:pt x="0" y="0"/>
                </a:moveTo>
                <a:lnTo>
                  <a:pt x="4778062" y="0"/>
                </a:lnTo>
                <a:lnTo>
                  <a:pt x="3812146" y="1339402"/>
                </a:lnTo>
                <a:lnTo>
                  <a:pt x="0" y="1339402"/>
                </a:lnTo>
                <a:lnTo>
                  <a:pt x="0" y="0"/>
                </a:lnTo>
                <a:close/>
              </a:path>
            </a:pathLst>
          </a:cu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rgbClr val="3EE70D"/>
              </a:solidFill>
            </a:endParaRPr>
          </a:p>
        </p:txBody>
      </p:sp>
      <p:sp>
        <p:nvSpPr>
          <p:cNvPr id="4" name="TextBox 12">
            <a:extLst>
              <a:ext uri="{FF2B5EF4-FFF2-40B4-BE49-F238E27FC236}">
                <a16:creationId xmlns:a16="http://schemas.microsoft.com/office/drawing/2014/main" id="{C5299AAE-51BD-E752-FC78-C161893C82C2}"/>
              </a:ext>
            </a:extLst>
          </p:cNvPr>
          <p:cNvSpPr txBox="1"/>
          <p:nvPr/>
        </p:nvSpPr>
        <p:spPr>
          <a:xfrm>
            <a:off x="3978507" y="3360463"/>
            <a:ext cx="7001398" cy="830997"/>
          </a:xfrm>
          <a:prstGeom prst="rect">
            <a:avLst/>
          </a:prstGeom>
          <a:noFill/>
        </p:spPr>
        <p:txBody>
          <a:bodyPr wrap="square" rtlCol="0">
            <a:spAutoFit/>
          </a:bodyPr>
          <a:lstStyle/>
          <a:p>
            <a:pPr algn="ctr"/>
            <a:r>
              <a:rPr lang="en-US" sz="4800" b="1" dirty="0">
                <a:solidFill>
                  <a:schemeClr val="bg1"/>
                </a:solidFill>
                <a:latin typeface="Open Sans" panose="020B0606030504020204" pitchFamily="34" charset="0"/>
                <a:ea typeface="Open Sans" panose="020B0606030504020204" pitchFamily="34" charset="0"/>
                <a:cs typeface="Open Sans" panose="020B0606030504020204" pitchFamily="34" charset="0"/>
              </a:rPr>
              <a:t>Merci ! </a:t>
            </a:r>
          </a:p>
        </p:txBody>
      </p:sp>
      <p:sp>
        <p:nvSpPr>
          <p:cNvPr id="5" name="Rectangle 2">
            <a:extLst>
              <a:ext uri="{FF2B5EF4-FFF2-40B4-BE49-F238E27FC236}">
                <a16:creationId xmlns:a16="http://schemas.microsoft.com/office/drawing/2014/main" id="{6858DBBA-AEDA-3C70-262A-ED3870E50F1B}"/>
              </a:ext>
            </a:extLst>
          </p:cNvPr>
          <p:cNvSpPr/>
          <p:nvPr/>
        </p:nvSpPr>
        <p:spPr>
          <a:xfrm>
            <a:off x="2926900" y="3605082"/>
            <a:ext cx="853911" cy="605386"/>
          </a:xfrm>
          <a:custGeom>
            <a:avLst/>
            <a:gdLst>
              <a:gd name="connsiteX0" fmla="*/ 0 w 4778062"/>
              <a:gd name="connsiteY0" fmla="*/ 0 h 1339402"/>
              <a:gd name="connsiteX1" fmla="*/ 4778062 w 4778062"/>
              <a:gd name="connsiteY1" fmla="*/ 0 h 1339402"/>
              <a:gd name="connsiteX2" fmla="*/ 4778062 w 4778062"/>
              <a:gd name="connsiteY2" fmla="*/ 1339402 h 1339402"/>
              <a:gd name="connsiteX3" fmla="*/ 0 w 4778062"/>
              <a:gd name="connsiteY3" fmla="*/ 1339402 h 1339402"/>
              <a:gd name="connsiteX4" fmla="*/ 0 w 4778062"/>
              <a:gd name="connsiteY4" fmla="*/ 0 h 1339402"/>
              <a:gd name="connsiteX0" fmla="*/ 0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0 w 4778062"/>
              <a:gd name="connsiteY4" fmla="*/ 0 h 1339402"/>
              <a:gd name="connsiteX0" fmla="*/ 1122874 w 4778062"/>
              <a:gd name="connsiteY0" fmla="*/ 0 h 1339402"/>
              <a:gd name="connsiteX1" fmla="*/ 4778062 w 4778062"/>
              <a:gd name="connsiteY1" fmla="*/ 0 h 1339402"/>
              <a:gd name="connsiteX2" fmla="*/ 3812146 w 4778062"/>
              <a:gd name="connsiteY2" fmla="*/ 1339402 h 1339402"/>
              <a:gd name="connsiteX3" fmla="*/ 0 w 4778062"/>
              <a:gd name="connsiteY3" fmla="*/ 1339402 h 1339402"/>
              <a:gd name="connsiteX4" fmla="*/ 1122874 w 4778062"/>
              <a:gd name="connsiteY4" fmla="*/ 0 h 1339402"/>
              <a:gd name="connsiteX0" fmla="*/ 4096119 w 4778062"/>
              <a:gd name="connsiteY0" fmla="*/ 0 h 1359696"/>
              <a:gd name="connsiteX1" fmla="*/ 4778062 w 4778062"/>
              <a:gd name="connsiteY1" fmla="*/ 20294 h 1359696"/>
              <a:gd name="connsiteX2" fmla="*/ 3812146 w 4778062"/>
              <a:gd name="connsiteY2" fmla="*/ 1359696 h 1359696"/>
              <a:gd name="connsiteX3" fmla="*/ 0 w 4778062"/>
              <a:gd name="connsiteY3" fmla="*/ 1359696 h 1359696"/>
              <a:gd name="connsiteX4" fmla="*/ 4096119 w 4778062"/>
              <a:gd name="connsiteY4" fmla="*/ 0 h 1359696"/>
              <a:gd name="connsiteX0" fmla="*/ 1138689 w 1820632"/>
              <a:gd name="connsiteY0" fmla="*/ 0 h 1359696"/>
              <a:gd name="connsiteX1" fmla="*/ 1820632 w 1820632"/>
              <a:gd name="connsiteY1" fmla="*/ 20294 h 1359696"/>
              <a:gd name="connsiteX2" fmla="*/ 854716 w 1820632"/>
              <a:gd name="connsiteY2" fmla="*/ 1359696 h 1359696"/>
              <a:gd name="connsiteX3" fmla="*/ 0 w 1820632"/>
              <a:gd name="connsiteY3" fmla="*/ 1359696 h 1359696"/>
              <a:gd name="connsiteX4" fmla="*/ 1138689 w 1820632"/>
              <a:gd name="connsiteY4" fmla="*/ 0 h 1359696"/>
              <a:gd name="connsiteX0" fmla="*/ 1107060 w 1789003"/>
              <a:gd name="connsiteY0" fmla="*/ 0 h 1359696"/>
              <a:gd name="connsiteX1" fmla="*/ 1789003 w 1789003"/>
              <a:gd name="connsiteY1" fmla="*/ 20294 h 1359696"/>
              <a:gd name="connsiteX2" fmla="*/ 823087 w 1789003"/>
              <a:gd name="connsiteY2" fmla="*/ 1359696 h 1359696"/>
              <a:gd name="connsiteX3" fmla="*/ 0 w 1789003"/>
              <a:gd name="connsiteY3" fmla="*/ 1359696 h 1359696"/>
              <a:gd name="connsiteX4" fmla="*/ 1107060 w 1789003"/>
              <a:gd name="connsiteY4" fmla="*/ 0 h 1359696"/>
              <a:gd name="connsiteX0" fmla="*/ 869833 w 1551776"/>
              <a:gd name="connsiteY0" fmla="*/ 0 h 1400284"/>
              <a:gd name="connsiteX1" fmla="*/ 1551776 w 1551776"/>
              <a:gd name="connsiteY1" fmla="*/ 20294 h 1400284"/>
              <a:gd name="connsiteX2" fmla="*/ 585860 w 1551776"/>
              <a:gd name="connsiteY2" fmla="*/ 1359696 h 1400284"/>
              <a:gd name="connsiteX3" fmla="*/ 0 w 1551776"/>
              <a:gd name="connsiteY3" fmla="*/ 1400284 h 1400284"/>
              <a:gd name="connsiteX4" fmla="*/ 869833 w 1551776"/>
              <a:gd name="connsiteY4" fmla="*/ 0 h 1400284"/>
              <a:gd name="connsiteX0" fmla="*/ 964724 w 1551776"/>
              <a:gd name="connsiteY0" fmla="*/ 0 h 1400284"/>
              <a:gd name="connsiteX1" fmla="*/ 1551776 w 1551776"/>
              <a:gd name="connsiteY1" fmla="*/ 20294 h 1400284"/>
              <a:gd name="connsiteX2" fmla="*/ 585860 w 1551776"/>
              <a:gd name="connsiteY2" fmla="*/ 1359696 h 1400284"/>
              <a:gd name="connsiteX3" fmla="*/ 0 w 1551776"/>
              <a:gd name="connsiteY3" fmla="*/ 1400284 h 1400284"/>
              <a:gd name="connsiteX4" fmla="*/ 964724 w 1551776"/>
              <a:gd name="connsiteY4" fmla="*/ 0 h 1400284"/>
              <a:gd name="connsiteX0" fmla="*/ 964724 w 1472701"/>
              <a:gd name="connsiteY0" fmla="*/ 0 h 1400284"/>
              <a:gd name="connsiteX1" fmla="*/ 1472701 w 1472701"/>
              <a:gd name="connsiteY1" fmla="*/ 20294 h 1400284"/>
              <a:gd name="connsiteX2" fmla="*/ 585860 w 1472701"/>
              <a:gd name="connsiteY2" fmla="*/ 1359696 h 1400284"/>
              <a:gd name="connsiteX3" fmla="*/ 0 w 1472701"/>
              <a:gd name="connsiteY3" fmla="*/ 1400284 h 1400284"/>
              <a:gd name="connsiteX4" fmla="*/ 964724 w 1472701"/>
              <a:gd name="connsiteY4" fmla="*/ 0 h 1400284"/>
              <a:gd name="connsiteX0" fmla="*/ 964724 w 1472701"/>
              <a:gd name="connsiteY0" fmla="*/ 0 h 1400284"/>
              <a:gd name="connsiteX1" fmla="*/ 1472701 w 1472701"/>
              <a:gd name="connsiteY1" fmla="*/ 20294 h 1400284"/>
              <a:gd name="connsiteX2" fmla="*/ 601675 w 1472701"/>
              <a:gd name="connsiteY2" fmla="*/ 1379990 h 1400284"/>
              <a:gd name="connsiteX3" fmla="*/ 0 w 1472701"/>
              <a:gd name="connsiteY3" fmla="*/ 1400284 h 1400284"/>
              <a:gd name="connsiteX4" fmla="*/ 964724 w 1472701"/>
              <a:gd name="connsiteY4" fmla="*/ 0 h 1400284"/>
              <a:gd name="connsiteX0" fmla="*/ 964724 w 1520146"/>
              <a:gd name="connsiteY0" fmla="*/ 20293 h 1420577"/>
              <a:gd name="connsiteX1" fmla="*/ 1520146 w 1520146"/>
              <a:gd name="connsiteY1" fmla="*/ 0 h 1420577"/>
              <a:gd name="connsiteX2" fmla="*/ 601675 w 1520146"/>
              <a:gd name="connsiteY2" fmla="*/ 1400283 h 1420577"/>
              <a:gd name="connsiteX3" fmla="*/ 0 w 1520146"/>
              <a:gd name="connsiteY3" fmla="*/ 1420577 h 1420577"/>
              <a:gd name="connsiteX4" fmla="*/ 964724 w 1520146"/>
              <a:gd name="connsiteY4" fmla="*/ 20293 h 1420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146" h="1420577">
                <a:moveTo>
                  <a:pt x="964724" y="20293"/>
                </a:moveTo>
                <a:lnTo>
                  <a:pt x="1520146" y="0"/>
                </a:lnTo>
                <a:lnTo>
                  <a:pt x="601675" y="1400283"/>
                </a:lnTo>
                <a:lnTo>
                  <a:pt x="0" y="1420577"/>
                </a:lnTo>
                <a:lnTo>
                  <a:pt x="964724" y="20293"/>
                </a:lnTo>
                <a:close/>
              </a:path>
            </a:pathLst>
          </a:custGeom>
          <a:solidFill>
            <a:srgbClr val="0DD5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rgbClr val="3EE70D"/>
              </a:solidFill>
            </a:endParaRPr>
          </a:p>
        </p:txBody>
      </p:sp>
      <p:sp>
        <p:nvSpPr>
          <p:cNvPr id="8" name="ZoneTexte 23">
            <a:extLst>
              <a:ext uri="{FF2B5EF4-FFF2-40B4-BE49-F238E27FC236}">
                <a16:creationId xmlns:a16="http://schemas.microsoft.com/office/drawing/2014/main" id="{6417EE2E-6E53-A2FD-DAD0-59582136083C}"/>
              </a:ext>
            </a:extLst>
          </p:cNvPr>
          <p:cNvSpPr txBox="1"/>
          <p:nvPr/>
        </p:nvSpPr>
        <p:spPr>
          <a:xfrm>
            <a:off x="3978508" y="2671377"/>
            <a:ext cx="6849068" cy="477054"/>
          </a:xfrm>
          <a:prstGeom prst="rect">
            <a:avLst/>
          </a:prstGeom>
          <a:no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De retour en 2023</a:t>
            </a:r>
          </a:p>
        </p:txBody>
      </p:sp>
    </p:spTree>
    <p:extLst>
      <p:ext uri="{BB962C8B-B14F-4D97-AF65-F5344CB8AC3E}">
        <p14:creationId xmlns:p14="http://schemas.microsoft.com/office/powerpoint/2010/main" val="2556012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16">
            <a:extLst>
              <a:ext uri="{FF2B5EF4-FFF2-40B4-BE49-F238E27FC236}">
                <a16:creationId xmlns:a16="http://schemas.microsoft.com/office/drawing/2014/main" id="{50615104-BA29-7018-0387-C5B291F807DC}"/>
              </a:ext>
            </a:extLst>
          </p:cNvPr>
          <p:cNvSpPr txBox="1"/>
          <p:nvPr/>
        </p:nvSpPr>
        <p:spPr>
          <a:xfrm>
            <a:off x="2137637" y="328411"/>
            <a:ext cx="7539258" cy="707886"/>
          </a:xfrm>
          <a:prstGeom prst="rect">
            <a:avLst/>
          </a:prstGeom>
          <a:noFill/>
        </p:spPr>
        <p:txBody>
          <a:bodyPr wrap="square" rtlCol="0">
            <a:spAutoFit/>
          </a:bodyPr>
          <a:lstStyle/>
          <a:p>
            <a:r>
              <a:rPr lang="fr-FR" sz="40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Vous avez dit conteneur ?</a:t>
            </a:r>
          </a:p>
        </p:txBody>
      </p:sp>
      <p:grpSp>
        <p:nvGrpSpPr>
          <p:cNvPr id="33" name="Group 32">
            <a:extLst>
              <a:ext uri="{FF2B5EF4-FFF2-40B4-BE49-F238E27FC236}">
                <a16:creationId xmlns:a16="http://schemas.microsoft.com/office/drawing/2014/main" id="{2C4A4A51-2AB5-57E3-23A5-3C123D730C01}"/>
              </a:ext>
            </a:extLst>
          </p:cNvPr>
          <p:cNvGrpSpPr/>
          <p:nvPr/>
        </p:nvGrpSpPr>
        <p:grpSpPr>
          <a:xfrm>
            <a:off x="2137637" y="4703468"/>
            <a:ext cx="9078397" cy="1246495"/>
            <a:chOff x="2137637" y="4703468"/>
            <a:chExt cx="9078397" cy="1246495"/>
          </a:xfrm>
        </p:grpSpPr>
        <p:sp>
          <p:nvSpPr>
            <p:cNvPr id="5" name="ZoneTexte 2">
              <a:extLst>
                <a:ext uri="{FF2B5EF4-FFF2-40B4-BE49-F238E27FC236}">
                  <a16:creationId xmlns:a16="http://schemas.microsoft.com/office/drawing/2014/main" id="{29ACAC99-CC87-B3C5-67D0-53F40D3EE9A8}"/>
                </a:ext>
              </a:extLst>
            </p:cNvPr>
            <p:cNvSpPr txBox="1"/>
            <p:nvPr/>
          </p:nvSpPr>
          <p:spPr>
            <a:xfrm>
              <a:off x="2137637" y="4895828"/>
              <a:ext cx="1774299" cy="477054"/>
            </a:xfrm>
            <a:prstGeom prst="rect">
              <a:avLst/>
            </a:prstGeom>
            <a:noFill/>
          </p:spPr>
          <p:txBody>
            <a:bodyPr wrap="square" rtlCol="0">
              <a:spAutoFit/>
            </a:bodyPr>
            <a:lstStyle/>
            <a:p>
              <a:r>
                <a:rPr lang="fr-FR" sz="2500" dirty="0">
                  <a:solidFill>
                    <a:srgbClr val="0DD5E0"/>
                  </a:solidFill>
                  <a:latin typeface="Open Sans" panose="020B0606030504020204" pitchFamily="34" charset="0"/>
                  <a:ea typeface="Open Sans" panose="020B0606030504020204" pitchFamily="34" charset="0"/>
                  <a:cs typeface="Open Sans" panose="020B0606030504020204" pitchFamily="34" charset="0"/>
                </a:rPr>
                <a:t>Conteneur</a:t>
              </a:r>
              <a:endPar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ZoneTexte 2">
              <a:extLst>
                <a:ext uri="{FF2B5EF4-FFF2-40B4-BE49-F238E27FC236}">
                  <a16:creationId xmlns:a16="http://schemas.microsoft.com/office/drawing/2014/main" id="{0BC5FCE8-01E2-1F88-B35D-E5AA983A6C37}"/>
                </a:ext>
              </a:extLst>
            </p:cNvPr>
            <p:cNvSpPr txBox="1"/>
            <p:nvPr/>
          </p:nvSpPr>
          <p:spPr>
            <a:xfrm>
              <a:off x="5632744" y="4703468"/>
              <a:ext cx="5583290" cy="1246495"/>
            </a:xfrm>
            <a:prstGeom prst="rect">
              <a:avLst/>
            </a:prstGeom>
            <a:noFill/>
          </p:spPr>
          <p:txBody>
            <a:bodyPr wrap="square" rtlCol="0">
              <a:spAutoFit/>
            </a:bodyPr>
            <a:lstStyle/>
            <a:p>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Groupe de processus </a:t>
              </a:r>
              <a:r>
                <a:rPr lang="fr-FR" sz="2500" dirty="0">
                  <a:solidFill>
                    <a:srgbClr val="F88224"/>
                  </a:solidFill>
                  <a:latin typeface="Open Sans" panose="020B0606030504020204" pitchFamily="34" charset="0"/>
                  <a:ea typeface="Open Sans" panose="020B0606030504020204" pitchFamily="34" charset="0"/>
                  <a:cs typeface="Open Sans" panose="020B0606030504020204" pitchFamily="34" charset="0"/>
                </a:rPr>
                <a:t>isolés</a:t>
              </a: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du reste du système (host) par certains moyens techniques.</a:t>
              </a:r>
            </a:p>
          </p:txBody>
        </p:sp>
        <p:sp>
          <p:nvSpPr>
            <p:cNvPr id="8" name="ZoneTexte 2">
              <a:extLst>
                <a:ext uri="{FF2B5EF4-FFF2-40B4-BE49-F238E27FC236}">
                  <a16:creationId xmlns:a16="http://schemas.microsoft.com/office/drawing/2014/main" id="{B867217A-B4A1-4C6D-FC82-1079C60FBC46}"/>
                </a:ext>
              </a:extLst>
            </p:cNvPr>
            <p:cNvSpPr txBox="1"/>
            <p:nvPr/>
          </p:nvSpPr>
          <p:spPr>
            <a:xfrm>
              <a:off x="3858445" y="4895828"/>
              <a:ext cx="1774299" cy="477054"/>
            </a:xfrm>
            <a:prstGeom prst="rect">
              <a:avLst/>
            </a:prstGeom>
            <a:no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grpSp>
      <p:grpSp>
        <p:nvGrpSpPr>
          <p:cNvPr id="32" name="Group 31">
            <a:extLst>
              <a:ext uri="{FF2B5EF4-FFF2-40B4-BE49-F238E27FC236}">
                <a16:creationId xmlns:a16="http://schemas.microsoft.com/office/drawing/2014/main" id="{5B34B9BA-A590-3DBB-C2B7-0A7B3A1173D6}"/>
              </a:ext>
            </a:extLst>
          </p:cNvPr>
          <p:cNvGrpSpPr/>
          <p:nvPr/>
        </p:nvGrpSpPr>
        <p:grpSpPr>
          <a:xfrm>
            <a:off x="5189851" y="1244954"/>
            <a:ext cx="3104104" cy="3122239"/>
            <a:chOff x="5189851" y="1196508"/>
            <a:chExt cx="3104104" cy="3122239"/>
          </a:xfrm>
        </p:grpSpPr>
        <p:pic>
          <p:nvPicPr>
            <p:cNvPr id="31" name="Picture 30" descr="Icon&#10;&#10;Description automatically generated">
              <a:extLst>
                <a:ext uri="{FF2B5EF4-FFF2-40B4-BE49-F238E27FC236}">
                  <a16:creationId xmlns:a16="http://schemas.microsoft.com/office/drawing/2014/main" id="{55CD0C4D-8DE3-73EC-1B97-D1ACCD9637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9851" y="1196508"/>
              <a:ext cx="3104104" cy="3122239"/>
            </a:xfrm>
            <a:prstGeom prst="rect">
              <a:avLst/>
            </a:prstGeom>
          </p:spPr>
        </p:pic>
        <p:sp>
          <p:nvSpPr>
            <p:cNvPr id="25" name="ZoneTexte 16">
              <a:extLst>
                <a:ext uri="{FF2B5EF4-FFF2-40B4-BE49-F238E27FC236}">
                  <a16:creationId xmlns:a16="http://schemas.microsoft.com/office/drawing/2014/main" id="{D6DA4723-3730-CBCF-621B-919C857B65D2}"/>
                </a:ext>
              </a:extLst>
            </p:cNvPr>
            <p:cNvSpPr txBox="1"/>
            <p:nvPr/>
          </p:nvSpPr>
          <p:spPr>
            <a:xfrm>
              <a:off x="6449245" y="2371604"/>
              <a:ext cx="1362516" cy="923330"/>
            </a:xfrm>
            <a:prstGeom prst="rect">
              <a:avLst/>
            </a:prstGeom>
            <a:noFill/>
          </p:spPr>
          <p:txBody>
            <a:bodyPr wrap="square" rtlCol="0">
              <a:spAutoFit/>
            </a:bodyPr>
            <a:lstStyle/>
            <a:p>
              <a:r>
                <a:rPr lang="fr-FR" sz="5400" b="1" dirty="0">
                  <a:solidFill>
                    <a:schemeClr val="bg1"/>
                  </a:solidFill>
                  <a:latin typeface="Berkshire Swash" panose="02000505000000020003" pitchFamily="2" charset="0"/>
                  <a:ea typeface="Stick" panose="02020700000000000000" pitchFamily="18" charset="-128"/>
                  <a:cs typeface="Open Sans" panose="020B0606030504020204" pitchFamily="34" charset="0"/>
                </a:rPr>
                <a:t>???</a:t>
              </a:r>
            </a:p>
          </p:txBody>
        </p:sp>
      </p:grpSp>
    </p:spTree>
    <p:extLst>
      <p:ext uri="{BB962C8B-B14F-4D97-AF65-F5344CB8AC3E}">
        <p14:creationId xmlns:p14="http://schemas.microsoft.com/office/powerpoint/2010/main" val="426001290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16">
            <a:extLst>
              <a:ext uri="{FF2B5EF4-FFF2-40B4-BE49-F238E27FC236}">
                <a16:creationId xmlns:a16="http://schemas.microsoft.com/office/drawing/2014/main" id="{50615104-BA29-7018-0387-C5B291F807DC}"/>
              </a:ext>
            </a:extLst>
          </p:cNvPr>
          <p:cNvSpPr txBox="1"/>
          <p:nvPr/>
        </p:nvSpPr>
        <p:spPr>
          <a:xfrm>
            <a:off x="2137637" y="310244"/>
            <a:ext cx="7539258" cy="707886"/>
          </a:xfrm>
          <a:prstGeom prst="rect">
            <a:avLst/>
          </a:prstGeom>
          <a:noFill/>
        </p:spPr>
        <p:txBody>
          <a:bodyPr wrap="square" rtlCol="0">
            <a:spAutoFit/>
          </a:bodyPr>
          <a:lstStyle/>
          <a:p>
            <a:r>
              <a:rPr lang="fr-FR" sz="40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Vous avez dit runtime ?</a:t>
            </a:r>
          </a:p>
        </p:txBody>
      </p:sp>
      <p:grpSp>
        <p:nvGrpSpPr>
          <p:cNvPr id="26" name="Group 25">
            <a:extLst>
              <a:ext uri="{FF2B5EF4-FFF2-40B4-BE49-F238E27FC236}">
                <a16:creationId xmlns:a16="http://schemas.microsoft.com/office/drawing/2014/main" id="{EB4A8C60-F757-1C9B-52D6-DF78593853B6}"/>
              </a:ext>
            </a:extLst>
          </p:cNvPr>
          <p:cNvGrpSpPr/>
          <p:nvPr/>
        </p:nvGrpSpPr>
        <p:grpSpPr>
          <a:xfrm>
            <a:off x="1441237" y="4703468"/>
            <a:ext cx="10052347" cy="1631216"/>
            <a:chOff x="1441237" y="4703468"/>
            <a:chExt cx="10052347" cy="1631216"/>
          </a:xfrm>
        </p:grpSpPr>
        <p:sp>
          <p:nvSpPr>
            <p:cNvPr id="5" name="ZoneTexte 2">
              <a:extLst>
                <a:ext uri="{FF2B5EF4-FFF2-40B4-BE49-F238E27FC236}">
                  <a16:creationId xmlns:a16="http://schemas.microsoft.com/office/drawing/2014/main" id="{29ACAC99-CC87-B3C5-67D0-53F40D3EE9A8}"/>
                </a:ext>
              </a:extLst>
            </p:cNvPr>
            <p:cNvSpPr txBox="1"/>
            <p:nvPr/>
          </p:nvSpPr>
          <p:spPr>
            <a:xfrm>
              <a:off x="1441237" y="4895828"/>
              <a:ext cx="1774299" cy="477054"/>
            </a:xfrm>
            <a:prstGeom prst="rect">
              <a:avLst/>
            </a:prstGeom>
            <a:noFill/>
          </p:spPr>
          <p:txBody>
            <a:bodyPr wrap="square" rtlCol="0">
              <a:spAutoFit/>
            </a:bodyPr>
            <a:lstStyle/>
            <a:p>
              <a:r>
                <a:rPr lang="fr-FR" sz="2500" dirty="0">
                  <a:solidFill>
                    <a:srgbClr val="0DD5E0"/>
                  </a:solidFill>
                  <a:latin typeface="Open Sans" panose="020B0606030504020204" pitchFamily="34" charset="0"/>
                  <a:ea typeface="Open Sans" panose="020B0606030504020204" pitchFamily="34" charset="0"/>
                  <a:cs typeface="Open Sans" panose="020B0606030504020204" pitchFamily="34" charset="0"/>
                </a:rPr>
                <a:t>Runtime</a:t>
              </a:r>
              <a:endPar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ZoneTexte 2">
              <a:extLst>
                <a:ext uri="{FF2B5EF4-FFF2-40B4-BE49-F238E27FC236}">
                  <a16:creationId xmlns:a16="http://schemas.microsoft.com/office/drawing/2014/main" id="{0BC5FCE8-01E2-1F88-B35D-E5AA983A6C37}"/>
                </a:ext>
              </a:extLst>
            </p:cNvPr>
            <p:cNvSpPr txBox="1"/>
            <p:nvPr/>
          </p:nvSpPr>
          <p:spPr>
            <a:xfrm>
              <a:off x="3645489" y="4703468"/>
              <a:ext cx="7848095" cy="1631216"/>
            </a:xfrm>
            <a:prstGeom prst="rect">
              <a:avLst/>
            </a:prstGeom>
            <a:noFill/>
          </p:spPr>
          <p:txBody>
            <a:bodyPr wrap="square" rtlCol="0">
              <a:spAutoFit/>
            </a:bodyPr>
            <a:lstStyle/>
            <a:p>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Un runtime est une pile logicielle offrant les services nécessaires à l'exécution (et uniquement l’exécution) d'applications indépendamment du système d'exploitation.</a:t>
              </a:r>
            </a:p>
          </p:txBody>
        </p:sp>
        <p:sp>
          <p:nvSpPr>
            <p:cNvPr id="8" name="ZoneTexte 2">
              <a:extLst>
                <a:ext uri="{FF2B5EF4-FFF2-40B4-BE49-F238E27FC236}">
                  <a16:creationId xmlns:a16="http://schemas.microsoft.com/office/drawing/2014/main" id="{B867217A-B4A1-4C6D-FC82-1079C60FBC46}"/>
                </a:ext>
              </a:extLst>
            </p:cNvPr>
            <p:cNvSpPr txBox="1"/>
            <p:nvPr/>
          </p:nvSpPr>
          <p:spPr>
            <a:xfrm>
              <a:off x="2980383" y="4895828"/>
              <a:ext cx="556109" cy="477054"/>
            </a:xfrm>
            <a:prstGeom prst="rect">
              <a:avLst/>
            </a:prstGeom>
            <a:no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grpSp>
      <p:grpSp>
        <p:nvGrpSpPr>
          <p:cNvPr id="36" name="Group 35">
            <a:extLst>
              <a:ext uri="{FF2B5EF4-FFF2-40B4-BE49-F238E27FC236}">
                <a16:creationId xmlns:a16="http://schemas.microsoft.com/office/drawing/2014/main" id="{B08B9696-3F21-844C-6A7C-E63B242C3207}"/>
              </a:ext>
            </a:extLst>
          </p:cNvPr>
          <p:cNvGrpSpPr/>
          <p:nvPr/>
        </p:nvGrpSpPr>
        <p:grpSpPr>
          <a:xfrm>
            <a:off x="3304357" y="1026576"/>
            <a:ext cx="5597420" cy="3672900"/>
            <a:chOff x="3304357" y="1026576"/>
            <a:chExt cx="5597420" cy="3672900"/>
          </a:xfrm>
        </p:grpSpPr>
        <p:grpSp>
          <p:nvGrpSpPr>
            <p:cNvPr id="24" name="Group 23">
              <a:extLst>
                <a:ext uri="{FF2B5EF4-FFF2-40B4-BE49-F238E27FC236}">
                  <a16:creationId xmlns:a16="http://schemas.microsoft.com/office/drawing/2014/main" id="{3EFA8063-1A47-6760-A88D-EE44DBEE48C3}"/>
                </a:ext>
              </a:extLst>
            </p:cNvPr>
            <p:cNvGrpSpPr/>
            <p:nvPr/>
          </p:nvGrpSpPr>
          <p:grpSpPr>
            <a:xfrm>
              <a:off x="3304357" y="1203020"/>
              <a:ext cx="5597420" cy="2898781"/>
              <a:chOff x="3304357" y="1203020"/>
              <a:chExt cx="5597420" cy="2898781"/>
            </a:xfrm>
          </p:grpSpPr>
          <p:sp>
            <p:nvSpPr>
              <p:cNvPr id="2" name="ZoneTexte 2">
                <a:extLst>
                  <a:ext uri="{FF2B5EF4-FFF2-40B4-BE49-F238E27FC236}">
                    <a16:creationId xmlns:a16="http://schemas.microsoft.com/office/drawing/2014/main" id="{77B0FBFB-32F4-74B6-5D34-1FD4C3AA1FD3}"/>
                  </a:ext>
                </a:extLst>
              </p:cNvPr>
              <p:cNvSpPr txBox="1"/>
              <p:nvPr/>
            </p:nvSpPr>
            <p:spPr>
              <a:xfrm>
                <a:off x="7583288" y="2380461"/>
                <a:ext cx="972938" cy="477054"/>
              </a:xfrm>
              <a:prstGeom prst="rect">
                <a:avLst/>
              </a:prstGeom>
              <a:no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RTE</a:t>
                </a:r>
              </a:p>
            </p:txBody>
          </p:sp>
          <p:sp>
            <p:nvSpPr>
              <p:cNvPr id="10" name="ZoneTexte 2">
                <a:extLst>
                  <a:ext uri="{FF2B5EF4-FFF2-40B4-BE49-F238E27FC236}">
                    <a16:creationId xmlns:a16="http://schemas.microsoft.com/office/drawing/2014/main" id="{9F55EBC0-DEE9-9DE8-D1EA-63995DC2CFD4}"/>
                  </a:ext>
                </a:extLst>
              </p:cNvPr>
              <p:cNvSpPr txBox="1"/>
              <p:nvPr/>
            </p:nvSpPr>
            <p:spPr>
              <a:xfrm>
                <a:off x="3304357" y="2245840"/>
                <a:ext cx="2382891" cy="861774"/>
              </a:xfrm>
              <a:prstGeom prst="rect">
                <a:avLst/>
              </a:prstGeom>
              <a:no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Runtime </a:t>
                </a:r>
                <a:r>
                  <a:rPr lang="fr-FR" sz="25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Environment</a:t>
                </a:r>
                <a:endPar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ZoneTexte 2">
                <a:extLst>
                  <a:ext uri="{FF2B5EF4-FFF2-40B4-BE49-F238E27FC236}">
                    <a16:creationId xmlns:a16="http://schemas.microsoft.com/office/drawing/2014/main" id="{AB54F971-D426-275A-BD6D-7377656D7E1E}"/>
                  </a:ext>
                </a:extLst>
              </p:cNvPr>
              <p:cNvSpPr txBox="1"/>
              <p:nvPr/>
            </p:nvSpPr>
            <p:spPr>
              <a:xfrm>
                <a:off x="5687248" y="1203020"/>
                <a:ext cx="1826782" cy="477054"/>
              </a:xfrm>
              <a:prstGeom prst="rect">
                <a:avLst/>
              </a:prstGeom>
              <a:no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Runtime</a:t>
                </a:r>
              </a:p>
            </p:txBody>
          </p:sp>
          <p:sp>
            <p:nvSpPr>
              <p:cNvPr id="12" name="ZoneTexte 2">
                <a:extLst>
                  <a:ext uri="{FF2B5EF4-FFF2-40B4-BE49-F238E27FC236}">
                    <a16:creationId xmlns:a16="http://schemas.microsoft.com/office/drawing/2014/main" id="{258C1E2E-1EDF-8D37-BA19-761642163854}"/>
                  </a:ext>
                </a:extLst>
              </p:cNvPr>
              <p:cNvSpPr txBox="1"/>
              <p:nvPr/>
            </p:nvSpPr>
            <p:spPr>
              <a:xfrm>
                <a:off x="4495802" y="3624747"/>
                <a:ext cx="4405975" cy="477054"/>
              </a:xfrm>
              <a:prstGeom prst="rect">
                <a:avLst/>
              </a:prstGeom>
              <a:no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Environnement d’exécution</a:t>
                </a:r>
              </a:p>
            </p:txBody>
          </p:sp>
          <p:sp>
            <p:nvSpPr>
              <p:cNvPr id="18" name="Circle: Hollow 17">
                <a:extLst>
                  <a:ext uri="{FF2B5EF4-FFF2-40B4-BE49-F238E27FC236}">
                    <a16:creationId xmlns:a16="http://schemas.microsoft.com/office/drawing/2014/main" id="{46A7BCE0-697D-FCBF-FEDF-A6BA85E13A4C}"/>
                  </a:ext>
                </a:extLst>
              </p:cNvPr>
              <p:cNvSpPr/>
              <p:nvPr/>
            </p:nvSpPr>
            <p:spPr>
              <a:xfrm>
                <a:off x="5687248" y="1728707"/>
                <a:ext cx="1896040" cy="1896040"/>
              </a:xfrm>
              <a:prstGeom prst="donut">
                <a:avLst>
                  <a:gd name="adj" fmla="val 5860"/>
                </a:avLst>
              </a:prstGeom>
              <a:solidFill>
                <a:srgbClr val="0DD5E0"/>
              </a:solidFill>
              <a:ln>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9" name="ZoneTexte 16">
                <a:extLst>
                  <a:ext uri="{FF2B5EF4-FFF2-40B4-BE49-F238E27FC236}">
                    <a16:creationId xmlns:a16="http://schemas.microsoft.com/office/drawing/2014/main" id="{773103D3-972E-FAF9-DE4B-48C930F14678}"/>
                  </a:ext>
                </a:extLst>
              </p:cNvPr>
              <p:cNvSpPr txBox="1"/>
              <p:nvPr/>
            </p:nvSpPr>
            <p:spPr>
              <a:xfrm>
                <a:off x="6221116" y="1921948"/>
                <a:ext cx="972937" cy="1569660"/>
              </a:xfrm>
              <a:prstGeom prst="rect">
                <a:avLst/>
              </a:prstGeom>
              <a:noFill/>
            </p:spPr>
            <p:txBody>
              <a:bodyPr wrap="square" rtlCol="0">
                <a:spAutoFit/>
              </a:bodyPr>
              <a:lstStyle/>
              <a:p>
                <a:r>
                  <a:rPr lang="fr-FR" sz="9600" b="1" dirty="0">
                    <a:solidFill>
                      <a:schemeClr val="bg1"/>
                    </a:solidFill>
                    <a:latin typeface="Berkshire Swash" panose="02000505000000020003" pitchFamily="2" charset="0"/>
                    <a:ea typeface="Stick" panose="02020700000000000000" pitchFamily="18" charset="-128"/>
                    <a:cs typeface="Open Sans" panose="020B0606030504020204" pitchFamily="34" charset="0"/>
                  </a:rPr>
                  <a:t>?</a:t>
                </a:r>
              </a:p>
            </p:txBody>
          </p:sp>
          <p:sp>
            <p:nvSpPr>
              <p:cNvPr id="20" name="ZoneTexte 16">
                <a:extLst>
                  <a:ext uri="{FF2B5EF4-FFF2-40B4-BE49-F238E27FC236}">
                    <a16:creationId xmlns:a16="http://schemas.microsoft.com/office/drawing/2014/main" id="{A7250584-BF33-28D9-EEBF-B19DF2CCE038}"/>
                  </a:ext>
                </a:extLst>
              </p:cNvPr>
              <p:cNvSpPr txBox="1"/>
              <p:nvPr/>
            </p:nvSpPr>
            <p:spPr>
              <a:xfrm rot="3269373">
                <a:off x="7220458" y="1422489"/>
                <a:ext cx="853907" cy="923330"/>
              </a:xfrm>
              <a:prstGeom prst="rect">
                <a:avLst/>
              </a:prstGeom>
              <a:noFill/>
            </p:spPr>
            <p:txBody>
              <a:bodyPr wrap="square" rtlCol="0">
                <a:spAutoFit/>
              </a:bodyPr>
              <a:lstStyle/>
              <a:p>
                <a:pPr algn="ctr"/>
                <a:r>
                  <a:rPr lang="fr-FR" sz="5400" dirty="0">
                    <a:solidFill>
                      <a:schemeClr val="bg1"/>
                    </a:solidFill>
                    <a:latin typeface="Berkshire Swash" panose="02000505000000020003" pitchFamily="2" charset="0"/>
                    <a:ea typeface="Stick" panose="02020700000000000000" pitchFamily="18" charset="-128"/>
                    <a:cs typeface="Open Sans" panose="020B0606030504020204" pitchFamily="34" charset="0"/>
                  </a:rPr>
                  <a:t>=</a:t>
                </a:r>
              </a:p>
            </p:txBody>
          </p:sp>
          <p:sp>
            <p:nvSpPr>
              <p:cNvPr id="21" name="ZoneTexte 16">
                <a:extLst>
                  <a:ext uri="{FF2B5EF4-FFF2-40B4-BE49-F238E27FC236}">
                    <a16:creationId xmlns:a16="http://schemas.microsoft.com/office/drawing/2014/main" id="{CFDF92F0-E004-6531-7ABB-298EBA476969}"/>
                  </a:ext>
                </a:extLst>
              </p:cNvPr>
              <p:cNvSpPr txBox="1"/>
              <p:nvPr/>
            </p:nvSpPr>
            <p:spPr>
              <a:xfrm rot="18488226">
                <a:off x="5054065" y="1483340"/>
                <a:ext cx="853907" cy="923330"/>
              </a:xfrm>
              <a:prstGeom prst="rect">
                <a:avLst/>
              </a:prstGeom>
              <a:noFill/>
            </p:spPr>
            <p:txBody>
              <a:bodyPr wrap="square" rtlCol="0">
                <a:spAutoFit/>
              </a:bodyPr>
              <a:lstStyle/>
              <a:p>
                <a:pPr algn="ctr"/>
                <a:r>
                  <a:rPr lang="fr-FR" sz="5400" dirty="0">
                    <a:solidFill>
                      <a:schemeClr val="bg1"/>
                    </a:solidFill>
                    <a:latin typeface="Berkshire Swash" panose="02000505000000020003" pitchFamily="2" charset="0"/>
                    <a:ea typeface="Stick" panose="02020700000000000000" pitchFamily="18" charset="-128"/>
                    <a:cs typeface="Open Sans" panose="020B0606030504020204" pitchFamily="34" charset="0"/>
                  </a:rPr>
                  <a:t>=</a:t>
                </a:r>
              </a:p>
            </p:txBody>
          </p:sp>
          <p:sp>
            <p:nvSpPr>
              <p:cNvPr id="22" name="ZoneTexte 16">
                <a:extLst>
                  <a:ext uri="{FF2B5EF4-FFF2-40B4-BE49-F238E27FC236}">
                    <a16:creationId xmlns:a16="http://schemas.microsoft.com/office/drawing/2014/main" id="{C5FAD3AD-0855-8B0E-BBB2-5EF69FEA37F6}"/>
                  </a:ext>
                </a:extLst>
              </p:cNvPr>
              <p:cNvSpPr txBox="1"/>
              <p:nvPr/>
            </p:nvSpPr>
            <p:spPr>
              <a:xfrm rot="13696018">
                <a:off x="5110552" y="2920506"/>
                <a:ext cx="853907" cy="923330"/>
              </a:xfrm>
              <a:prstGeom prst="rect">
                <a:avLst/>
              </a:prstGeom>
              <a:noFill/>
            </p:spPr>
            <p:txBody>
              <a:bodyPr wrap="square" rtlCol="0">
                <a:spAutoFit/>
              </a:bodyPr>
              <a:lstStyle/>
              <a:p>
                <a:pPr algn="ctr"/>
                <a:r>
                  <a:rPr lang="fr-FR" sz="5400" dirty="0">
                    <a:solidFill>
                      <a:schemeClr val="bg1"/>
                    </a:solidFill>
                    <a:latin typeface="Berkshire Swash" panose="02000505000000020003" pitchFamily="2" charset="0"/>
                    <a:ea typeface="Stick" panose="02020700000000000000" pitchFamily="18" charset="-128"/>
                    <a:cs typeface="Open Sans" panose="020B0606030504020204" pitchFamily="34" charset="0"/>
                  </a:rPr>
                  <a:t>=</a:t>
                </a:r>
              </a:p>
            </p:txBody>
          </p:sp>
          <p:sp>
            <p:nvSpPr>
              <p:cNvPr id="23" name="ZoneTexte 16">
                <a:extLst>
                  <a:ext uri="{FF2B5EF4-FFF2-40B4-BE49-F238E27FC236}">
                    <a16:creationId xmlns:a16="http://schemas.microsoft.com/office/drawing/2014/main" id="{51E2C6B9-5E2A-34CA-799F-D8770BDA5867}"/>
                  </a:ext>
                </a:extLst>
              </p:cNvPr>
              <p:cNvSpPr txBox="1"/>
              <p:nvPr/>
            </p:nvSpPr>
            <p:spPr>
              <a:xfrm rot="7571475">
                <a:off x="7358813" y="2802794"/>
                <a:ext cx="853907" cy="923330"/>
              </a:xfrm>
              <a:prstGeom prst="rect">
                <a:avLst/>
              </a:prstGeom>
              <a:noFill/>
            </p:spPr>
            <p:txBody>
              <a:bodyPr wrap="square" rtlCol="0">
                <a:spAutoFit/>
              </a:bodyPr>
              <a:lstStyle/>
              <a:p>
                <a:pPr algn="ctr"/>
                <a:r>
                  <a:rPr lang="fr-FR" sz="5400" dirty="0">
                    <a:solidFill>
                      <a:schemeClr val="bg1"/>
                    </a:solidFill>
                    <a:latin typeface="Berkshire Swash" panose="02000505000000020003" pitchFamily="2" charset="0"/>
                    <a:ea typeface="Stick" panose="02020700000000000000" pitchFamily="18" charset="-128"/>
                    <a:cs typeface="Open Sans" panose="020B0606030504020204" pitchFamily="34" charset="0"/>
                  </a:rPr>
                  <a:t>=</a:t>
                </a:r>
              </a:p>
            </p:txBody>
          </p:sp>
        </p:grpSp>
        <p:sp>
          <p:nvSpPr>
            <p:cNvPr id="27" name="ZoneTexte 16">
              <a:extLst>
                <a:ext uri="{FF2B5EF4-FFF2-40B4-BE49-F238E27FC236}">
                  <a16:creationId xmlns:a16="http://schemas.microsoft.com/office/drawing/2014/main" id="{9986F914-C034-F0C9-99A2-CB75ABD9D396}"/>
                </a:ext>
              </a:extLst>
            </p:cNvPr>
            <p:cNvSpPr txBox="1"/>
            <p:nvPr/>
          </p:nvSpPr>
          <p:spPr>
            <a:xfrm>
              <a:off x="7385643" y="1026576"/>
              <a:ext cx="544073" cy="523220"/>
            </a:xfrm>
            <a:prstGeom prst="rect">
              <a:avLst/>
            </a:prstGeom>
            <a:noFill/>
          </p:spPr>
          <p:txBody>
            <a:bodyPr wrap="square" rtlCol="0">
              <a:spAutoFit/>
            </a:bodyPr>
            <a:lstStyle/>
            <a:p>
              <a:r>
                <a:rPr lang="fr-FR" sz="2800" b="1" dirty="0">
                  <a:solidFill>
                    <a:srgbClr val="0DD5E0"/>
                  </a:solidFill>
                  <a:latin typeface="Berkshire Swash" panose="02000505000000020003" pitchFamily="2" charset="0"/>
                  <a:ea typeface="Stick" panose="02020700000000000000" pitchFamily="18" charset="-128"/>
                  <a:cs typeface="Open Sans" panose="020B0606030504020204" pitchFamily="34" charset="0"/>
                </a:rPr>
                <a:t>?</a:t>
              </a:r>
            </a:p>
          </p:txBody>
        </p:sp>
        <p:sp>
          <p:nvSpPr>
            <p:cNvPr id="28" name="ZoneTexte 16">
              <a:extLst>
                <a:ext uri="{FF2B5EF4-FFF2-40B4-BE49-F238E27FC236}">
                  <a16:creationId xmlns:a16="http://schemas.microsoft.com/office/drawing/2014/main" id="{44608795-ED95-7A38-0513-425473D97A87}"/>
                </a:ext>
              </a:extLst>
            </p:cNvPr>
            <p:cNvSpPr txBox="1"/>
            <p:nvPr/>
          </p:nvSpPr>
          <p:spPr>
            <a:xfrm>
              <a:off x="8157810" y="1536073"/>
              <a:ext cx="544073" cy="923330"/>
            </a:xfrm>
            <a:prstGeom prst="rect">
              <a:avLst/>
            </a:prstGeom>
            <a:noFill/>
          </p:spPr>
          <p:txBody>
            <a:bodyPr wrap="square" rtlCol="0">
              <a:spAutoFit/>
            </a:bodyPr>
            <a:lstStyle/>
            <a:p>
              <a:r>
                <a:rPr lang="fr-FR" sz="5400" b="1" dirty="0">
                  <a:solidFill>
                    <a:srgbClr val="0DD5E0"/>
                  </a:solidFill>
                  <a:latin typeface="Berkshire Swash" panose="02000505000000020003" pitchFamily="2" charset="0"/>
                  <a:ea typeface="Stick" panose="02020700000000000000" pitchFamily="18" charset="-128"/>
                  <a:cs typeface="Open Sans" panose="020B0606030504020204" pitchFamily="34" charset="0"/>
                </a:rPr>
                <a:t>?</a:t>
              </a:r>
            </a:p>
          </p:txBody>
        </p:sp>
        <p:sp>
          <p:nvSpPr>
            <p:cNvPr id="29" name="ZoneTexte 16">
              <a:extLst>
                <a:ext uri="{FF2B5EF4-FFF2-40B4-BE49-F238E27FC236}">
                  <a16:creationId xmlns:a16="http://schemas.microsoft.com/office/drawing/2014/main" id="{C798A06E-4051-BDD6-8C35-36C5F1D30F10}"/>
                </a:ext>
              </a:extLst>
            </p:cNvPr>
            <p:cNvSpPr txBox="1"/>
            <p:nvPr/>
          </p:nvSpPr>
          <p:spPr>
            <a:xfrm>
              <a:off x="5405736" y="1058397"/>
              <a:ext cx="544073" cy="369332"/>
            </a:xfrm>
            <a:prstGeom prst="rect">
              <a:avLst/>
            </a:prstGeom>
            <a:noFill/>
          </p:spPr>
          <p:txBody>
            <a:bodyPr wrap="square" rtlCol="0">
              <a:spAutoFit/>
            </a:bodyPr>
            <a:lstStyle/>
            <a:p>
              <a:r>
                <a:rPr lang="fr-FR" b="1" dirty="0">
                  <a:solidFill>
                    <a:srgbClr val="0DD5E0"/>
                  </a:solidFill>
                  <a:latin typeface="Berkshire Swash" panose="02000505000000020003" pitchFamily="2" charset="0"/>
                  <a:ea typeface="Stick" panose="02020700000000000000" pitchFamily="18" charset="-128"/>
                  <a:cs typeface="Open Sans" panose="020B0606030504020204" pitchFamily="34" charset="0"/>
                </a:rPr>
                <a:t>?</a:t>
              </a:r>
            </a:p>
          </p:txBody>
        </p:sp>
        <p:sp>
          <p:nvSpPr>
            <p:cNvPr id="30" name="ZoneTexte 16">
              <a:extLst>
                <a:ext uri="{FF2B5EF4-FFF2-40B4-BE49-F238E27FC236}">
                  <a16:creationId xmlns:a16="http://schemas.microsoft.com/office/drawing/2014/main" id="{ED853748-8036-C9F2-AFA9-01551666CC6B}"/>
                </a:ext>
              </a:extLst>
            </p:cNvPr>
            <p:cNvSpPr txBox="1"/>
            <p:nvPr/>
          </p:nvSpPr>
          <p:spPr>
            <a:xfrm>
              <a:off x="4475580" y="1613839"/>
              <a:ext cx="544073" cy="769441"/>
            </a:xfrm>
            <a:prstGeom prst="rect">
              <a:avLst/>
            </a:prstGeom>
            <a:noFill/>
          </p:spPr>
          <p:txBody>
            <a:bodyPr wrap="square" rtlCol="0">
              <a:spAutoFit/>
            </a:bodyPr>
            <a:lstStyle/>
            <a:p>
              <a:r>
                <a:rPr lang="fr-FR" sz="4400" b="1" dirty="0">
                  <a:solidFill>
                    <a:srgbClr val="0DD5E0"/>
                  </a:solidFill>
                  <a:latin typeface="Berkshire Swash" panose="02000505000000020003" pitchFamily="2" charset="0"/>
                  <a:ea typeface="Stick" panose="02020700000000000000" pitchFamily="18" charset="-128"/>
                  <a:cs typeface="Open Sans" panose="020B0606030504020204" pitchFamily="34" charset="0"/>
                </a:rPr>
                <a:t>?</a:t>
              </a:r>
            </a:p>
          </p:txBody>
        </p:sp>
        <p:sp>
          <p:nvSpPr>
            <p:cNvPr id="33" name="ZoneTexte 16">
              <a:extLst>
                <a:ext uri="{FF2B5EF4-FFF2-40B4-BE49-F238E27FC236}">
                  <a16:creationId xmlns:a16="http://schemas.microsoft.com/office/drawing/2014/main" id="{ED0B7904-63F1-A0B6-1E3B-7051A3815B0A}"/>
                </a:ext>
              </a:extLst>
            </p:cNvPr>
            <p:cNvSpPr txBox="1"/>
            <p:nvPr/>
          </p:nvSpPr>
          <p:spPr>
            <a:xfrm>
              <a:off x="4651861" y="3063179"/>
              <a:ext cx="544073" cy="461665"/>
            </a:xfrm>
            <a:prstGeom prst="rect">
              <a:avLst/>
            </a:prstGeom>
            <a:noFill/>
          </p:spPr>
          <p:txBody>
            <a:bodyPr wrap="square" rtlCol="0">
              <a:spAutoFit/>
            </a:bodyPr>
            <a:lstStyle/>
            <a:p>
              <a:r>
                <a:rPr lang="fr-FR" sz="2400" b="1" dirty="0">
                  <a:solidFill>
                    <a:srgbClr val="0DD5E0"/>
                  </a:solidFill>
                  <a:latin typeface="Berkshire Swash" panose="02000505000000020003" pitchFamily="2" charset="0"/>
                  <a:ea typeface="Stick" panose="02020700000000000000" pitchFamily="18" charset="-128"/>
                  <a:cs typeface="Open Sans" panose="020B0606030504020204" pitchFamily="34" charset="0"/>
                </a:rPr>
                <a:t>?</a:t>
              </a:r>
            </a:p>
          </p:txBody>
        </p:sp>
        <p:sp>
          <p:nvSpPr>
            <p:cNvPr id="34" name="ZoneTexte 16">
              <a:extLst>
                <a:ext uri="{FF2B5EF4-FFF2-40B4-BE49-F238E27FC236}">
                  <a16:creationId xmlns:a16="http://schemas.microsoft.com/office/drawing/2014/main" id="{A99C3404-547D-F14E-BCA0-C9495CFF91BC}"/>
                </a:ext>
              </a:extLst>
            </p:cNvPr>
            <p:cNvSpPr txBox="1"/>
            <p:nvPr/>
          </p:nvSpPr>
          <p:spPr>
            <a:xfrm>
              <a:off x="8185789" y="3057608"/>
              <a:ext cx="544073" cy="338554"/>
            </a:xfrm>
            <a:prstGeom prst="rect">
              <a:avLst/>
            </a:prstGeom>
            <a:noFill/>
          </p:spPr>
          <p:txBody>
            <a:bodyPr wrap="square" rtlCol="0">
              <a:spAutoFit/>
            </a:bodyPr>
            <a:lstStyle/>
            <a:p>
              <a:r>
                <a:rPr lang="fr-FR" sz="1600" b="1" dirty="0">
                  <a:solidFill>
                    <a:srgbClr val="0DD5E0"/>
                  </a:solidFill>
                  <a:latin typeface="Berkshire Swash" panose="02000505000000020003" pitchFamily="2" charset="0"/>
                  <a:ea typeface="Stick" panose="02020700000000000000" pitchFamily="18" charset="-128"/>
                  <a:cs typeface="Open Sans" panose="020B0606030504020204" pitchFamily="34" charset="0"/>
                </a:rPr>
                <a:t>?</a:t>
              </a:r>
            </a:p>
          </p:txBody>
        </p:sp>
        <p:sp>
          <p:nvSpPr>
            <p:cNvPr id="35" name="ZoneTexte 16">
              <a:extLst>
                <a:ext uri="{FF2B5EF4-FFF2-40B4-BE49-F238E27FC236}">
                  <a16:creationId xmlns:a16="http://schemas.microsoft.com/office/drawing/2014/main" id="{69524386-A625-3526-67B9-FD2175110031}"/>
                </a:ext>
              </a:extLst>
            </p:cNvPr>
            <p:cNvSpPr txBox="1"/>
            <p:nvPr/>
          </p:nvSpPr>
          <p:spPr>
            <a:xfrm>
              <a:off x="6328602" y="3930035"/>
              <a:ext cx="544073" cy="769441"/>
            </a:xfrm>
            <a:prstGeom prst="rect">
              <a:avLst/>
            </a:prstGeom>
            <a:noFill/>
          </p:spPr>
          <p:txBody>
            <a:bodyPr wrap="square" rtlCol="0">
              <a:spAutoFit/>
            </a:bodyPr>
            <a:lstStyle/>
            <a:p>
              <a:r>
                <a:rPr lang="fr-FR" sz="4400" b="1" dirty="0">
                  <a:solidFill>
                    <a:srgbClr val="0DD5E0"/>
                  </a:solidFill>
                  <a:latin typeface="Berkshire Swash" panose="02000505000000020003" pitchFamily="2" charset="0"/>
                  <a:ea typeface="Stick" panose="02020700000000000000" pitchFamily="18" charset="-128"/>
                  <a:cs typeface="Open Sans" panose="020B0606030504020204" pitchFamily="34" charset="0"/>
                </a:rPr>
                <a:t>?</a:t>
              </a:r>
            </a:p>
          </p:txBody>
        </p:sp>
      </p:grpSp>
    </p:spTree>
    <p:extLst>
      <p:ext uri="{BB962C8B-B14F-4D97-AF65-F5344CB8AC3E}">
        <p14:creationId xmlns:p14="http://schemas.microsoft.com/office/powerpoint/2010/main" val="200665291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2">
            <a:extLst>
              <a:ext uri="{FF2B5EF4-FFF2-40B4-BE49-F238E27FC236}">
                <a16:creationId xmlns:a16="http://schemas.microsoft.com/office/drawing/2014/main" id="{29ACAC99-CC87-B3C5-67D0-53F40D3EE9A8}"/>
              </a:ext>
            </a:extLst>
          </p:cNvPr>
          <p:cNvSpPr txBox="1"/>
          <p:nvPr/>
        </p:nvSpPr>
        <p:spPr>
          <a:xfrm>
            <a:off x="1441237" y="4895828"/>
            <a:ext cx="1774299" cy="477054"/>
          </a:xfrm>
          <a:prstGeom prst="rect">
            <a:avLst/>
          </a:prstGeom>
          <a:noFill/>
        </p:spPr>
        <p:txBody>
          <a:bodyPr wrap="square" rtlCol="0">
            <a:spAutoFit/>
          </a:bodyPr>
          <a:lstStyle/>
          <a:p>
            <a:r>
              <a:rPr lang="fr-FR" sz="2500" dirty="0">
                <a:solidFill>
                  <a:srgbClr val="0DD5E0"/>
                </a:solidFill>
                <a:latin typeface="Open Sans" panose="020B0606030504020204" pitchFamily="34" charset="0"/>
                <a:ea typeface="Open Sans" panose="020B0606030504020204" pitchFamily="34" charset="0"/>
                <a:cs typeface="Open Sans" panose="020B0606030504020204" pitchFamily="34" charset="0"/>
              </a:rPr>
              <a:t>Runtime</a:t>
            </a:r>
            <a:endPar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ZoneTexte 2">
            <a:extLst>
              <a:ext uri="{FF2B5EF4-FFF2-40B4-BE49-F238E27FC236}">
                <a16:creationId xmlns:a16="http://schemas.microsoft.com/office/drawing/2014/main" id="{0BC5FCE8-01E2-1F88-B35D-E5AA983A6C37}"/>
              </a:ext>
            </a:extLst>
          </p:cNvPr>
          <p:cNvSpPr txBox="1"/>
          <p:nvPr/>
        </p:nvSpPr>
        <p:spPr>
          <a:xfrm>
            <a:off x="3645489" y="4703468"/>
            <a:ext cx="7848095" cy="1631216"/>
          </a:xfrm>
          <a:prstGeom prst="rect">
            <a:avLst/>
          </a:prstGeom>
          <a:noFill/>
        </p:spPr>
        <p:txBody>
          <a:bodyPr wrap="square" rtlCol="0">
            <a:spAutoFit/>
          </a:bodyPr>
          <a:lstStyle/>
          <a:p>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Un runtime est une pile logicielle offrant les services nécessaires à l'exécution (et uniquement l’exécution) d'applications indépendamment du système d'exploitation.</a:t>
            </a:r>
          </a:p>
        </p:txBody>
      </p:sp>
      <p:sp>
        <p:nvSpPr>
          <p:cNvPr id="7" name="ZoneTexte 16">
            <a:extLst>
              <a:ext uri="{FF2B5EF4-FFF2-40B4-BE49-F238E27FC236}">
                <a16:creationId xmlns:a16="http://schemas.microsoft.com/office/drawing/2014/main" id="{50615104-BA29-7018-0387-C5B291F807DC}"/>
              </a:ext>
            </a:extLst>
          </p:cNvPr>
          <p:cNvSpPr txBox="1"/>
          <p:nvPr/>
        </p:nvSpPr>
        <p:spPr>
          <a:xfrm>
            <a:off x="2137637" y="310244"/>
            <a:ext cx="7539258" cy="707886"/>
          </a:xfrm>
          <a:prstGeom prst="rect">
            <a:avLst/>
          </a:prstGeom>
          <a:noFill/>
        </p:spPr>
        <p:txBody>
          <a:bodyPr wrap="square" rtlCol="0">
            <a:spAutoFit/>
          </a:bodyPr>
          <a:lstStyle/>
          <a:p>
            <a:r>
              <a:rPr lang="fr-FR" sz="40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Vous avez dit runtime ?</a:t>
            </a:r>
          </a:p>
        </p:txBody>
      </p:sp>
      <p:sp>
        <p:nvSpPr>
          <p:cNvPr id="8" name="ZoneTexte 2">
            <a:extLst>
              <a:ext uri="{FF2B5EF4-FFF2-40B4-BE49-F238E27FC236}">
                <a16:creationId xmlns:a16="http://schemas.microsoft.com/office/drawing/2014/main" id="{B867217A-B4A1-4C6D-FC82-1079C60FBC46}"/>
              </a:ext>
            </a:extLst>
          </p:cNvPr>
          <p:cNvSpPr txBox="1"/>
          <p:nvPr/>
        </p:nvSpPr>
        <p:spPr>
          <a:xfrm>
            <a:off x="2980383" y="4895828"/>
            <a:ext cx="556109" cy="477054"/>
          </a:xfrm>
          <a:prstGeom prst="rect">
            <a:avLst/>
          </a:prstGeom>
          <a:no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grpSp>
        <p:nvGrpSpPr>
          <p:cNvPr id="3" name="Group 2">
            <a:extLst>
              <a:ext uri="{FF2B5EF4-FFF2-40B4-BE49-F238E27FC236}">
                <a16:creationId xmlns:a16="http://schemas.microsoft.com/office/drawing/2014/main" id="{34FA8CC7-A10F-8979-C30D-D8EFF31BEE7A}"/>
              </a:ext>
            </a:extLst>
          </p:cNvPr>
          <p:cNvGrpSpPr/>
          <p:nvPr/>
        </p:nvGrpSpPr>
        <p:grpSpPr>
          <a:xfrm>
            <a:off x="5272434" y="1365058"/>
            <a:ext cx="2991481" cy="2991481"/>
            <a:chOff x="5632744" y="2897747"/>
            <a:chExt cx="2991481" cy="2991481"/>
          </a:xfrm>
        </p:grpSpPr>
        <p:sp>
          <p:nvSpPr>
            <p:cNvPr id="4" name="Oval 3">
              <a:extLst>
                <a:ext uri="{FF2B5EF4-FFF2-40B4-BE49-F238E27FC236}">
                  <a16:creationId xmlns:a16="http://schemas.microsoft.com/office/drawing/2014/main" id="{9BA51D53-0260-0D00-C337-8CE6BA21E784}"/>
                </a:ext>
              </a:extLst>
            </p:cNvPr>
            <p:cNvSpPr/>
            <p:nvPr/>
          </p:nvSpPr>
          <p:spPr>
            <a:xfrm>
              <a:off x="5632744" y="2897747"/>
              <a:ext cx="2991481" cy="2991481"/>
            </a:xfrm>
            <a:prstGeom prst="ellipse">
              <a:avLst/>
            </a:prstGeom>
            <a:noFill/>
            <a:ln w="254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Oval 8">
              <a:extLst>
                <a:ext uri="{FF2B5EF4-FFF2-40B4-BE49-F238E27FC236}">
                  <a16:creationId xmlns:a16="http://schemas.microsoft.com/office/drawing/2014/main" id="{79FE483A-7BAF-B390-2361-09315674E63C}"/>
                </a:ext>
              </a:extLst>
            </p:cNvPr>
            <p:cNvSpPr/>
            <p:nvPr/>
          </p:nvSpPr>
          <p:spPr>
            <a:xfrm>
              <a:off x="6368373" y="4167468"/>
              <a:ext cx="1520219" cy="1520219"/>
            </a:xfrm>
            <a:prstGeom prst="ellipse">
              <a:avLst/>
            </a:prstGeom>
            <a:solidFill>
              <a:srgbClr val="F88224"/>
            </a:solidFill>
            <a:ln w="25400">
              <a:solidFill>
                <a:srgbClr val="F882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Oval 12">
              <a:extLst>
                <a:ext uri="{FF2B5EF4-FFF2-40B4-BE49-F238E27FC236}">
                  <a16:creationId xmlns:a16="http://schemas.microsoft.com/office/drawing/2014/main" id="{5ED8D854-41F3-B3A3-9716-88F7753CA3FE}"/>
                </a:ext>
              </a:extLst>
            </p:cNvPr>
            <p:cNvSpPr/>
            <p:nvPr/>
          </p:nvSpPr>
          <p:spPr>
            <a:xfrm>
              <a:off x="6834658" y="5100035"/>
              <a:ext cx="587652" cy="587652"/>
            </a:xfrm>
            <a:prstGeom prst="ellipse">
              <a:avLst/>
            </a:prstGeom>
            <a:solidFill>
              <a:srgbClr val="0DD5E0"/>
            </a:solidFill>
            <a:ln w="254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00" dirty="0"/>
            </a:p>
          </p:txBody>
        </p:sp>
        <p:sp>
          <p:nvSpPr>
            <p:cNvPr id="14" name="ZoneTexte 23">
              <a:extLst>
                <a:ext uri="{FF2B5EF4-FFF2-40B4-BE49-F238E27FC236}">
                  <a16:creationId xmlns:a16="http://schemas.microsoft.com/office/drawing/2014/main" id="{2666C53B-F3E5-388F-B2AB-BE30FCBF69A1}"/>
                </a:ext>
              </a:extLst>
            </p:cNvPr>
            <p:cNvSpPr txBox="1"/>
            <p:nvPr/>
          </p:nvSpPr>
          <p:spPr>
            <a:xfrm>
              <a:off x="6834658" y="5236946"/>
              <a:ext cx="593451" cy="307777"/>
            </a:xfrm>
            <a:prstGeom prst="rect">
              <a:avLst/>
            </a:prstGeom>
            <a:noFill/>
          </p:spPr>
          <p:txBody>
            <a:bodyPr wrap="square" rtlCol="0">
              <a:spAutoFit/>
            </a:bodyPr>
            <a:lstStyle/>
            <a:p>
              <a:pPr algn="ct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JVM</a:t>
              </a:r>
              <a:endParaRPr lang="fr-FR"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5" name="ZoneTexte 23">
              <a:extLst>
                <a:ext uri="{FF2B5EF4-FFF2-40B4-BE49-F238E27FC236}">
                  <a16:creationId xmlns:a16="http://schemas.microsoft.com/office/drawing/2014/main" id="{E39A8653-5314-94FF-9D19-2E99001C3CB9}"/>
                </a:ext>
              </a:extLst>
            </p:cNvPr>
            <p:cNvSpPr txBox="1"/>
            <p:nvPr/>
          </p:nvSpPr>
          <p:spPr>
            <a:xfrm>
              <a:off x="6834658" y="4215701"/>
              <a:ext cx="593451" cy="307777"/>
            </a:xfrm>
            <a:prstGeom prst="rect">
              <a:avLst/>
            </a:prstGeom>
            <a:noFill/>
          </p:spPr>
          <p:txBody>
            <a:bodyPr wrap="square" rtlCol="0">
              <a:spAutoFit/>
            </a:bodyPr>
            <a:lstStyle/>
            <a:p>
              <a:pPr algn="ct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JRE</a:t>
              </a:r>
              <a:endParaRPr lang="fr-FR"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 name="ZoneTexte 23">
              <a:extLst>
                <a:ext uri="{FF2B5EF4-FFF2-40B4-BE49-F238E27FC236}">
                  <a16:creationId xmlns:a16="http://schemas.microsoft.com/office/drawing/2014/main" id="{E599CDCB-69CC-4571-2AF8-5AF83C479A97}"/>
                </a:ext>
              </a:extLst>
            </p:cNvPr>
            <p:cNvSpPr txBox="1"/>
            <p:nvPr/>
          </p:nvSpPr>
          <p:spPr>
            <a:xfrm>
              <a:off x="6320057" y="4496017"/>
              <a:ext cx="1616853" cy="415498"/>
            </a:xfrm>
            <a:prstGeom prst="rect">
              <a:avLst/>
            </a:prstGeom>
            <a:noFill/>
          </p:spPr>
          <p:txBody>
            <a:bodyPr wrap="square" rtlCol="0">
              <a:spAutoFit/>
            </a:bodyPr>
            <a:lstStyle/>
            <a:p>
              <a:pPr algn="ctr"/>
              <a: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Java Class Library</a:t>
              </a:r>
            </a:p>
            <a:p>
              <a:pPr algn="ctr"/>
              <a: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(JCL)</a:t>
              </a:r>
              <a:endParaRPr lang="fr-FR" sz="11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ZoneTexte 23">
              <a:extLst>
                <a:ext uri="{FF2B5EF4-FFF2-40B4-BE49-F238E27FC236}">
                  <a16:creationId xmlns:a16="http://schemas.microsoft.com/office/drawing/2014/main" id="{AA084640-60D0-28A7-7C08-DC5DF6051BE7}"/>
                </a:ext>
              </a:extLst>
            </p:cNvPr>
            <p:cNvSpPr txBox="1"/>
            <p:nvPr/>
          </p:nvSpPr>
          <p:spPr>
            <a:xfrm>
              <a:off x="6834658" y="3000957"/>
              <a:ext cx="593451" cy="307777"/>
            </a:xfrm>
            <a:prstGeom prst="rect">
              <a:avLst/>
            </a:prstGeom>
            <a:noFill/>
          </p:spPr>
          <p:txBody>
            <a:bodyPr wrap="square" rtlCol="0">
              <a:spAutoFit/>
            </a:bodyPr>
            <a:lstStyle/>
            <a:p>
              <a:pPr algn="ct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JDK</a:t>
              </a:r>
              <a:endParaRPr lang="fr-FR"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4" name="ZoneTexte 23">
              <a:extLst>
                <a:ext uri="{FF2B5EF4-FFF2-40B4-BE49-F238E27FC236}">
                  <a16:creationId xmlns:a16="http://schemas.microsoft.com/office/drawing/2014/main" id="{6B99EA42-3A15-1B28-88C8-0E53D65BCF2B}"/>
                </a:ext>
              </a:extLst>
            </p:cNvPr>
            <p:cNvSpPr txBox="1"/>
            <p:nvPr/>
          </p:nvSpPr>
          <p:spPr>
            <a:xfrm>
              <a:off x="5989021" y="3274289"/>
              <a:ext cx="2264805" cy="553998"/>
            </a:xfrm>
            <a:prstGeom prst="rect">
              <a:avLst/>
            </a:prstGeom>
            <a:noFill/>
          </p:spPr>
          <p:txBody>
            <a:bodyPr wrap="square" rtlCol="0">
              <a:spAutoFit/>
            </a:bodyPr>
            <a:lstStyle/>
            <a:p>
              <a:pPr algn="ctr"/>
              <a:r>
                <a:rPr lang="fr-FR" sz="10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Development</a:t>
              </a:r>
              <a: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0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tools</a:t>
              </a:r>
              <a: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 : </a:t>
              </a:r>
              <a:b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java, </a:t>
              </a:r>
              <a:r>
                <a:rPr lang="fr-FR" sz="10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javac</a:t>
              </a:r>
              <a: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0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JShell</a:t>
              </a:r>
              <a: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 jar, </a:t>
              </a:r>
              <a:r>
                <a:rPr lang="fr-FR" sz="10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debugging</a:t>
              </a:r>
              <a: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10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tools</a:t>
              </a:r>
              <a:r>
                <a:rPr lang="fr-FR" sz="1000" dirty="0">
                  <a:solidFill>
                    <a:schemeClr val="bg1"/>
                  </a:solidFill>
                  <a:latin typeface="Open Sans" panose="020B0606030504020204" pitchFamily="34" charset="0"/>
                  <a:ea typeface="Open Sans" panose="020B0606030504020204" pitchFamily="34" charset="0"/>
                  <a:cs typeface="Open Sans" panose="020B0606030504020204" pitchFamily="34" charset="0"/>
                </a:rPr>
                <a:t>, etc. </a:t>
              </a:r>
              <a:endParaRPr lang="fr-FR" sz="11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29844497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2">
            <a:extLst>
              <a:ext uri="{FF2B5EF4-FFF2-40B4-BE49-F238E27FC236}">
                <a16:creationId xmlns:a16="http://schemas.microsoft.com/office/drawing/2014/main" id="{29ACAC99-CC87-B3C5-67D0-53F40D3EE9A8}"/>
              </a:ext>
            </a:extLst>
          </p:cNvPr>
          <p:cNvSpPr txBox="1"/>
          <p:nvPr/>
        </p:nvSpPr>
        <p:spPr>
          <a:xfrm>
            <a:off x="1441237" y="4895828"/>
            <a:ext cx="1774299" cy="477054"/>
          </a:xfrm>
          <a:prstGeom prst="rect">
            <a:avLst/>
          </a:prstGeom>
          <a:noFill/>
        </p:spPr>
        <p:txBody>
          <a:bodyPr wrap="square" rtlCol="0">
            <a:spAutoFit/>
          </a:bodyPr>
          <a:lstStyle/>
          <a:p>
            <a:r>
              <a:rPr lang="fr-FR" sz="2500" dirty="0">
                <a:solidFill>
                  <a:srgbClr val="0DD5E0"/>
                </a:solidFill>
                <a:latin typeface="Open Sans" panose="020B0606030504020204" pitchFamily="34" charset="0"/>
                <a:ea typeface="Open Sans" panose="020B0606030504020204" pitchFamily="34" charset="0"/>
                <a:cs typeface="Open Sans" panose="020B0606030504020204" pitchFamily="34" charset="0"/>
              </a:rPr>
              <a:t>Runtime</a:t>
            </a:r>
            <a:endPar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ZoneTexte 2">
            <a:extLst>
              <a:ext uri="{FF2B5EF4-FFF2-40B4-BE49-F238E27FC236}">
                <a16:creationId xmlns:a16="http://schemas.microsoft.com/office/drawing/2014/main" id="{0BC5FCE8-01E2-1F88-B35D-E5AA983A6C37}"/>
              </a:ext>
            </a:extLst>
          </p:cNvPr>
          <p:cNvSpPr txBox="1"/>
          <p:nvPr/>
        </p:nvSpPr>
        <p:spPr>
          <a:xfrm>
            <a:off x="3645489" y="4703468"/>
            <a:ext cx="7848095" cy="1631216"/>
          </a:xfrm>
          <a:prstGeom prst="rect">
            <a:avLst/>
          </a:prstGeom>
          <a:noFill/>
        </p:spPr>
        <p:txBody>
          <a:bodyPr wrap="square" rtlCol="0">
            <a:spAutoFit/>
          </a:bodyPr>
          <a:lstStyle/>
          <a:p>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Un runtime est une pile logicielle offrant les services nécessaires à l'exécution (et uniquement l’exécution) d'applications indépendamment du système d'exploitation.</a:t>
            </a:r>
          </a:p>
        </p:txBody>
      </p:sp>
      <p:sp>
        <p:nvSpPr>
          <p:cNvPr id="7" name="ZoneTexte 16">
            <a:extLst>
              <a:ext uri="{FF2B5EF4-FFF2-40B4-BE49-F238E27FC236}">
                <a16:creationId xmlns:a16="http://schemas.microsoft.com/office/drawing/2014/main" id="{50615104-BA29-7018-0387-C5B291F807DC}"/>
              </a:ext>
            </a:extLst>
          </p:cNvPr>
          <p:cNvSpPr txBox="1"/>
          <p:nvPr/>
        </p:nvSpPr>
        <p:spPr>
          <a:xfrm>
            <a:off x="2137637" y="310244"/>
            <a:ext cx="7539258" cy="707886"/>
          </a:xfrm>
          <a:prstGeom prst="rect">
            <a:avLst/>
          </a:prstGeom>
          <a:noFill/>
        </p:spPr>
        <p:txBody>
          <a:bodyPr wrap="square" rtlCol="0">
            <a:spAutoFit/>
          </a:bodyPr>
          <a:lstStyle/>
          <a:p>
            <a:r>
              <a:rPr lang="fr-FR" sz="40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Vous avez dit runtime ?</a:t>
            </a:r>
          </a:p>
        </p:txBody>
      </p:sp>
      <p:sp>
        <p:nvSpPr>
          <p:cNvPr id="8" name="ZoneTexte 2">
            <a:extLst>
              <a:ext uri="{FF2B5EF4-FFF2-40B4-BE49-F238E27FC236}">
                <a16:creationId xmlns:a16="http://schemas.microsoft.com/office/drawing/2014/main" id="{B867217A-B4A1-4C6D-FC82-1079C60FBC46}"/>
              </a:ext>
            </a:extLst>
          </p:cNvPr>
          <p:cNvSpPr txBox="1"/>
          <p:nvPr/>
        </p:nvSpPr>
        <p:spPr>
          <a:xfrm>
            <a:off x="2980383" y="4895828"/>
            <a:ext cx="556109" cy="477054"/>
          </a:xfrm>
          <a:prstGeom prst="rect">
            <a:avLst/>
          </a:prstGeom>
          <a:noFill/>
        </p:spPr>
        <p:txBody>
          <a:bodyPr wrap="square" rtlCol="0">
            <a:spAutoFit/>
          </a:bodyPr>
          <a:lstStyle/>
          <a:p>
            <a:pPr algn="ctr"/>
            <a:r>
              <a:rPr lang="fr-FR"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grpSp>
        <p:nvGrpSpPr>
          <p:cNvPr id="2" name="Group 1">
            <a:extLst>
              <a:ext uri="{FF2B5EF4-FFF2-40B4-BE49-F238E27FC236}">
                <a16:creationId xmlns:a16="http://schemas.microsoft.com/office/drawing/2014/main" id="{29154E9A-AE75-94FA-CE54-B463CAD81AF7}"/>
              </a:ext>
            </a:extLst>
          </p:cNvPr>
          <p:cNvGrpSpPr/>
          <p:nvPr/>
        </p:nvGrpSpPr>
        <p:grpSpPr>
          <a:xfrm>
            <a:off x="4263163" y="1433594"/>
            <a:ext cx="2101303" cy="2855890"/>
            <a:chOff x="2464641" y="2178548"/>
            <a:chExt cx="2101303" cy="2855890"/>
          </a:xfrm>
        </p:grpSpPr>
        <p:sp>
          <p:nvSpPr>
            <p:cNvPr id="10" name="Rectangle: Rounded Corners 9">
              <a:extLst>
                <a:ext uri="{FF2B5EF4-FFF2-40B4-BE49-F238E27FC236}">
                  <a16:creationId xmlns:a16="http://schemas.microsoft.com/office/drawing/2014/main" id="{00070CB1-0FC5-3D44-4BE1-CE4B72FC4C39}"/>
                </a:ext>
              </a:extLst>
            </p:cNvPr>
            <p:cNvSpPr/>
            <p:nvPr/>
          </p:nvSpPr>
          <p:spPr>
            <a:xfrm>
              <a:off x="2464641" y="2178548"/>
              <a:ext cx="2101303" cy="2278396"/>
            </a:xfrm>
            <a:prstGeom prst="roundRect">
              <a:avLst/>
            </a:prstGeom>
            <a:noFill/>
            <a:ln w="25400">
              <a:solidFill>
                <a:srgbClr val="F882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Rounded Corners 10">
              <a:extLst>
                <a:ext uri="{FF2B5EF4-FFF2-40B4-BE49-F238E27FC236}">
                  <a16:creationId xmlns:a16="http://schemas.microsoft.com/office/drawing/2014/main" id="{CB934F42-999F-42B0-BC90-4FEA1307BA0B}"/>
                </a:ext>
              </a:extLst>
            </p:cNvPr>
            <p:cNvSpPr/>
            <p:nvPr/>
          </p:nvSpPr>
          <p:spPr>
            <a:xfrm>
              <a:off x="2617042" y="2330947"/>
              <a:ext cx="1773290" cy="1117321"/>
            </a:xfrm>
            <a:prstGeom prst="roundRect">
              <a:avLst/>
            </a:prstGeom>
            <a:solidFill>
              <a:srgbClr val="0DD5E0"/>
            </a:solidFill>
            <a:ln w="254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ZoneTexte 23">
              <a:extLst>
                <a:ext uri="{FF2B5EF4-FFF2-40B4-BE49-F238E27FC236}">
                  <a16:creationId xmlns:a16="http://schemas.microsoft.com/office/drawing/2014/main" id="{2E15F9CA-F7CD-DAEF-4512-06F4325E9EFE}"/>
                </a:ext>
              </a:extLst>
            </p:cNvPr>
            <p:cNvSpPr txBox="1"/>
            <p:nvPr/>
          </p:nvSpPr>
          <p:spPr>
            <a:xfrm>
              <a:off x="2882985" y="2520275"/>
              <a:ext cx="1241404" cy="738664"/>
            </a:xfrm>
            <a:prstGeom prst="rect">
              <a:avLst/>
            </a:prstGeom>
            <a:noFill/>
          </p:spPr>
          <p:txBody>
            <a:bodyPr wrap="square" rtlCol="0">
              <a:spAutoFit/>
            </a:bodyPr>
            <a:lstStyle/>
            <a:p>
              <a:pPr algn="ct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Java Virtual machine</a:t>
              </a:r>
            </a:p>
            <a:p>
              <a:pPr algn="ct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(JVM)</a:t>
              </a:r>
              <a:endParaRPr lang="fr-FR"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ZoneTexte 23">
              <a:extLst>
                <a:ext uri="{FF2B5EF4-FFF2-40B4-BE49-F238E27FC236}">
                  <a16:creationId xmlns:a16="http://schemas.microsoft.com/office/drawing/2014/main" id="{660AEBB1-1DF0-C0C8-F0C1-3BA9C360080D}"/>
                </a:ext>
              </a:extLst>
            </p:cNvPr>
            <p:cNvSpPr txBox="1"/>
            <p:nvPr/>
          </p:nvSpPr>
          <p:spPr>
            <a:xfrm>
              <a:off x="2617042" y="3789342"/>
              <a:ext cx="1773289" cy="523220"/>
            </a:xfrm>
            <a:prstGeom prst="rect">
              <a:avLst/>
            </a:prstGeom>
            <a:noFill/>
          </p:spPr>
          <p:txBody>
            <a:bodyPr wrap="square" rtlCol="0">
              <a:spAutoFit/>
            </a:bodyPr>
            <a:lstStyle/>
            <a:p>
              <a:pPr algn="ct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Java Class Library</a:t>
              </a:r>
            </a:p>
            <a:p>
              <a:pPr algn="ct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(JCL)</a:t>
              </a:r>
              <a:endParaRPr lang="fr-FR"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9" name="ZoneTexte 23">
              <a:extLst>
                <a:ext uri="{FF2B5EF4-FFF2-40B4-BE49-F238E27FC236}">
                  <a16:creationId xmlns:a16="http://schemas.microsoft.com/office/drawing/2014/main" id="{2FC3302A-C068-7B8C-5D1F-193C6F91FC53}"/>
                </a:ext>
              </a:extLst>
            </p:cNvPr>
            <p:cNvSpPr txBox="1"/>
            <p:nvPr/>
          </p:nvSpPr>
          <p:spPr>
            <a:xfrm>
              <a:off x="2464641" y="4511218"/>
              <a:ext cx="2101303" cy="523220"/>
            </a:xfrm>
            <a:prstGeom prst="rect">
              <a:avLst/>
            </a:prstGeom>
            <a:noFill/>
          </p:spPr>
          <p:txBody>
            <a:bodyPr wrap="square" rtlCol="0">
              <a:spAutoFit/>
            </a:bodyPr>
            <a:lstStyle/>
            <a:p>
              <a:pPr algn="ct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Java Runtime</a:t>
              </a:r>
            </a:p>
            <a:p>
              <a:pPr algn="ctr"/>
              <a:r>
                <a:rPr lang="fr-FR" sz="14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Environment</a:t>
              </a: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(JRE)</a:t>
              </a:r>
              <a:endParaRPr lang="fr-FR"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20" name="Group 19">
            <a:extLst>
              <a:ext uri="{FF2B5EF4-FFF2-40B4-BE49-F238E27FC236}">
                <a16:creationId xmlns:a16="http://schemas.microsoft.com/office/drawing/2014/main" id="{23F737FC-5D06-7893-7474-84856758DDCE}"/>
              </a:ext>
            </a:extLst>
          </p:cNvPr>
          <p:cNvGrpSpPr/>
          <p:nvPr/>
        </p:nvGrpSpPr>
        <p:grpSpPr>
          <a:xfrm>
            <a:off x="6917046" y="1432114"/>
            <a:ext cx="2101303" cy="2640447"/>
            <a:chOff x="5118524" y="2177068"/>
            <a:chExt cx="2101303" cy="2640447"/>
          </a:xfrm>
        </p:grpSpPr>
        <p:sp>
          <p:nvSpPr>
            <p:cNvPr id="21" name="Rectangle: Rounded Corners 20">
              <a:extLst>
                <a:ext uri="{FF2B5EF4-FFF2-40B4-BE49-F238E27FC236}">
                  <a16:creationId xmlns:a16="http://schemas.microsoft.com/office/drawing/2014/main" id="{DE874997-50C6-9EEB-85E0-E84403B99209}"/>
                </a:ext>
              </a:extLst>
            </p:cNvPr>
            <p:cNvSpPr/>
            <p:nvPr/>
          </p:nvSpPr>
          <p:spPr>
            <a:xfrm>
              <a:off x="5118524" y="2177068"/>
              <a:ext cx="2101303" cy="2278396"/>
            </a:xfrm>
            <a:prstGeom prst="roundRect">
              <a:avLst/>
            </a:prstGeom>
            <a:noFill/>
            <a:ln w="25400">
              <a:solidFill>
                <a:srgbClr val="F882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Rounded Corners 21">
              <a:extLst>
                <a:ext uri="{FF2B5EF4-FFF2-40B4-BE49-F238E27FC236}">
                  <a16:creationId xmlns:a16="http://schemas.microsoft.com/office/drawing/2014/main" id="{16B38C98-FA3F-9841-0A0E-0DF4C62CE0C6}"/>
                </a:ext>
              </a:extLst>
            </p:cNvPr>
            <p:cNvSpPr/>
            <p:nvPr/>
          </p:nvSpPr>
          <p:spPr>
            <a:xfrm>
              <a:off x="5270925" y="2329467"/>
              <a:ext cx="1773290" cy="1117321"/>
            </a:xfrm>
            <a:prstGeom prst="roundRect">
              <a:avLst/>
            </a:prstGeom>
            <a:solidFill>
              <a:srgbClr val="0DD5E0"/>
            </a:solidFill>
            <a:ln w="25400">
              <a:solidFill>
                <a:srgbClr val="0DD5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ZoneTexte 23">
              <a:extLst>
                <a:ext uri="{FF2B5EF4-FFF2-40B4-BE49-F238E27FC236}">
                  <a16:creationId xmlns:a16="http://schemas.microsoft.com/office/drawing/2014/main" id="{C24549FB-D8FE-F711-30F5-0C065236CC66}"/>
                </a:ext>
              </a:extLst>
            </p:cNvPr>
            <p:cNvSpPr txBox="1"/>
            <p:nvPr/>
          </p:nvSpPr>
          <p:spPr>
            <a:xfrm>
              <a:off x="5536868" y="2518795"/>
              <a:ext cx="1241404" cy="738664"/>
            </a:xfrm>
            <a:prstGeom prst="rect">
              <a:avLst/>
            </a:prstGeom>
            <a:noFill/>
          </p:spPr>
          <p:txBody>
            <a:bodyPr wrap="square" rtlCol="0">
              <a:spAutoFit/>
            </a:bodyPr>
            <a:lstStyle/>
            <a:p>
              <a:pPr algn="ct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V8 Javascript engine</a:t>
              </a:r>
              <a:endParaRPr lang="fr-FR"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5" name="ZoneTexte 23">
              <a:extLst>
                <a:ext uri="{FF2B5EF4-FFF2-40B4-BE49-F238E27FC236}">
                  <a16:creationId xmlns:a16="http://schemas.microsoft.com/office/drawing/2014/main" id="{BAB3632B-B455-6EAC-2FEA-C0B6F7D21BB6}"/>
                </a:ext>
              </a:extLst>
            </p:cNvPr>
            <p:cNvSpPr txBox="1"/>
            <p:nvPr/>
          </p:nvSpPr>
          <p:spPr>
            <a:xfrm>
              <a:off x="5270925" y="3787862"/>
              <a:ext cx="1773289" cy="523220"/>
            </a:xfrm>
            <a:prstGeom prst="rect">
              <a:avLst/>
            </a:prstGeom>
            <a:noFill/>
          </p:spPr>
          <p:txBody>
            <a:bodyPr wrap="square" rtlCol="0">
              <a:spAutoFit/>
            </a:bodyPr>
            <a:lstStyle/>
            <a:p>
              <a:pPr algn="ct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Node API et modules</a:t>
              </a:r>
              <a:endParaRPr lang="fr-FR"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6" name="ZoneTexte 23">
              <a:extLst>
                <a:ext uri="{FF2B5EF4-FFF2-40B4-BE49-F238E27FC236}">
                  <a16:creationId xmlns:a16="http://schemas.microsoft.com/office/drawing/2014/main" id="{53225C25-ED6D-A7CC-8E67-6C8BF8A10EC5}"/>
                </a:ext>
              </a:extLst>
            </p:cNvPr>
            <p:cNvSpPr txBox="1"/>
            <p:nvPr/>
          </p:nvSpPr>
          <p:spPr>
            <a:xfrm>
              <a:off x="5118524" y="4509738"/>
              <a:ext cx="2101303" cy="307777"/>
            </a:xfrm>
            <a:prstGeom prst="rect">
              <a:avLst/>
            </a:prstGeom>
            <a:noFill/>
          </p:spPr>
          <p:txBody>
            <a:bodyPr wrap="square" rtlCol="0">
              <a:spAutoFit/>
            </a:bodyPr>
            <a:lstStyle/>
            <a:p>
              <a:pPr algn="ctr"/>
              <a:r>
                <a:rPr lang="fr-FR"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Node.js</a:t>
              </a:r>
              <a:endParaRPr lang="fr-FR"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391748796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16">
            <a:extLst>
              <a:ext uri="{FF2B5EF4-FFF2-40B4-BE49-F238E27FC236}">
                <a16:creationId xmlns:a16="http://schemas.microsoft.com/office/drawing/2014/main" id="{50615104-BA29-7018-0387-C5B291F807DC}"/>
              </a:ext>
            </a:extLst>
          </p:cNvPr>
          <p:cNvSpPr txBox="1"/>
          <p:nvPr/>
        </p:nvSpPr>
        <p:spPr>
          <a:xfrm>
            <a:off x="2137637" y="310244"/>
            <a:ext cx="7539258" cy="707886"/>
          </a:xfrm>
          <a:prstGeom prst="rect">
            <a:avLst/>
          </a:prstGeom>
          <a:noFill/>
        </p:spPr>
        <p:txBody>
          <a:bodyPr wrap="square" rtlCol="0">
            <a:spAutoFit/>
          </a:bodyPr>
          <a:lstStyle/>
          <a:p>
            <a:r>
              <a:rPr lang="fr-FR" sz="4000" b="1" dirty="0">
                <a:solidFill>
                  <a:srgbClr val="0DD5E0"/>
                </a:solidFill>
                <a:latin typeface="Open Sans" panose="020B0606030504020204" pitchFamily="34" charset="0"/>
                <a:ea typeface="Open Sans" panose="020B0606030504020204" pitchFamily="34" charset="0"/>
                <a:cs typeface="Open Sans" panose="020B0606030504020204" pitchFamily="34" charset="0"/>
              </a:rPr>
              <a:t>On mixe les 2 et…</a:t>
            </a:r>
          </a:p>
        </p:txBody>
      </p:sp>
      <p:grpSp>
        <p:nvGrpSpPr>
          <p:cNvPr id="17" name="Group 16">
            <a:extLst>
              <a:ext uri="{FF2B5EF4-FFF2-40B4-BE49-F238E27FC236}">
                <a16:creationId xmlns:a16="http://schemas.microsoft.com/office/drawing/2014/main" id="{69EF7DC7-FB0C-4280-0AC9-DC6753895DB1}"/>
              </a:ext>
            </a:extLst>
          </p:cNvPr>
          <p:cNvGrpSpPr/>
          <p:nvPr/>
        </p:nvGrpSpPr>
        <p:grpSpPr>
          <a:xfrm>
            <a:off x="3343759" y="1850410"/>
            <a:ext cx="6848454" cy="2703339"/>
            <a:chOff x="3343759" y="1850410"/>
            <a:chExt cx="6848454" cy="2703339"/>
          </a:xfrm>
        </p:grpSpPr>
        <p:sp>
          <p:nvSpPr>
            <p:cNvPr id="3" name="ZoneTexte 2">
              <a:extLst>
                <a:ext uri="{FF2B5EF4-FFF2-40B4-BE49-F238E27FC236}">
                  <a16:creationId xmlns:a16="http://schemas.microsoft.com/office/drawing/2014/main" id="{B0FF712C-10F1-C2FF-823F-83BF22B51813}"/>
                </a:ext>
              </a:extLst>
            </p:cNvPr>
            <p:cNvSpPr txBox="1"/>
            <p:nvPr/>
          </p:nvSpPr>
          <p:spPr>
            <a:xfrm>
              <a:off x="4099302" y="1850410"/>
              <a:ext cx="5337370" cy="477054"/>
            </a:xfrm>
            <a:prstGeom prst="rect">
              <a:avLst/>
            </a:prstGeom>
            <a:noFill/>
          </p:spPr>
          <p:txBody>
            <a:bodyPr wrap="square" rtlCol="0">
              <a:spAutoFit/>
            </a:bodyPr>
            <a:lstStyle/>
            <a:p>
              <a:pPr algn="ctr"/>
              <a:r>
                <a:rPr lang="fr-FR" sz="25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fr-FR" sz="2500" b="1" dirty="0">
                  <a:solidFill>
                    <a:srgbClr val="F88224"/>
                  </a:solidFill>
                  <a:latin typeface="Open Sans" panose="020B0606030504020204" pitchFamily="34" charset="0"/>
                  <a:ea typeface="Open Sans" panose="020B0606030504020204" pitchFamily="34" charset="0"/>
                  <a:cs typeface="Open Sans" panose="020B0606030504020204" pitchFamily="34" charset="0"/>
                </a:rPr>
                <a:t>Container runtime</a:t>
              </a:r>
              <a:r>
                <a:rPr lang="fr-FR" sz="25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p:txBody>
        </p:sp>
        <p:sp>
          <p:nvSpPr>
            <p:cNvPr id="9" name="ZoneTexte 2">
              <a:extLst>
                <a:ext uri="{FF2B5EF4-FFF2-40B4-BE49-F238E27FC236}">
                  <a16:creationId xmlns:a16="http://schemas.microsoft.com/office/drawing/2014/main" id="{B1796F81-04CD-C6FA-B160-640FECCE4924}"/>
                </a:ext>
              </a:extLst>
            </p:cNvPr>
            <p:cNvSpPr txBox="1"/>
            <p:nvPr/>
          </p:nvSpPr>
          <p:spPr>
            <a:xfrm>
              <a:off x="3343759" y="3307254"/>
              <a:ext cx="6848454" cy="1246495"/>
            </a:xfrm>
            <a:prstGeom prst="rect">
              <a:avLst/>
            </a:prstGeom>
            <a:noFill/>
          </p:spPr>
          <p:txBody>
            <a:bodyPr wrap="square" rtlCol="0">
              <a:spAutoFit/>
            </a:bodyPr>
            <a:lstStyle/>
            <a:p>
              <a:pPr algn="ctr"/>
              <a:r>
                <a:rPr lang="fr-FR" sz="25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Pile logicielle offrant les services nécessaires à l’exécution de groupes de processus isolés</a:t>
              </a:r>
            </a:p>
          </p:txBody>
        </p:sp>
        <p:grpSp>
          <p:nvGrpSpPr>
            <p:cNvPr id="16" name="Group 15">
              <a:extLst>
                <a:ext uri="{FF2B5EF4-FFF2-40B4-BE49-F238E27FC236}">
                  <a16:creationId xmlns:a16="http://schemas.microsoft.com/office/drawing/2014/main" id="{A7B37F7D-C53C-6058-1EA2-E43A5D39B5A6}"/>
                </a:ext>
              </a:extLst>
            </p:cNvPr>
            <p:cNvGrpSpPr/>
            <p:nvPr/>
          </p:nvGrpSpPr>
          <p:grpSpPr>
            <a:xfrm>
              <a:off x="6491963" y="2530705"/>
              <a:ext cx="552046" cy="573307"/>
              <a:chOff x="9867302" y="5022599"/>
              <a:chExt cx="552046" cy="573307"/>
            </a:xfrm>
          </p:grpSpPr>
          <p:sp>
            <p:nvSpPr>
              <p:cNvPr id="14" name="ZoneTexte 2">
                <a:extLst>
                  <a:ext uri="{FF2B5EF4-FFF2-40B4-BE49-F238E27FC236}">
                    <a16:creationId xmlns:a16="http://schemas.microsoft.com/office/drawing/2014/main" id="{F63EF272-21BC-B480-9EC2-23A615C48889}"/>
                  </a:ext>
                </a:extLst>
              </p:cNvPr>
              <p:cNvSpPr txBox="1"/>
              <p:nvPr/>
            </p:nvSpPr>
            <p:spPr>
              <a:xfrm>
                <a:off x="9867302" y="5118852"/>
                <a:ext cx="552046" cy="477054"/>
              </a:xfrm>
              <a:prstGeom prst="rect">
                <a:avLst/>
              </a:prstGeom>
              <a:noFill/>
            </p:spPr>
            <p:txBody>
              <a:bodyPr wrap="square" rtlCol="0">
                <a:spAutoFit/>
              </a:bodyPr>
              <a:lstStyle/>
              <a:p>
                <a:pPr algn="ctr"/>
                <a:r>
                  <a:rPr lang="fr-FR" sz="25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15" name="ZoneTexte 2">
                <a:extLst>
                  <a:ext uri="{FF2B5EF4-FFF2-40B4-BE49-F238E27FC236}">
                    <a16:creationId xmlns:a16="http://schemas.microsoft.com/office/drawing/2014/main" id="{E69EA5D0-C157-4DA3-450C-C08D8A3F331E}"/>
                  </a:ext>
                </a:extLst>
              </p:cNvPr>
              <p:cNvSpPr txBox="1"/>
              <p:nvPr/>
            </p:nvSpPr>
            <p:spPr>
              <a:xfrm>
                <a:off x="9867302" y="5022599"/>
                <a:ext cx="552046" cy="477054"/>
              </a:xfrm>
              <a:prstGeom prst="rect">
                <a:avLst/>
              </a:prstGeom>
              <a:noFill/>
            </p:spPr>
            <p:txBody>
              <a:bodyPr wrap="square" rtlCol="0">
                <a:spAutoFit/>
              </a:bodyPr>
              <a:lstStyle/>
              <a:p>
                <a:pPr algn="ctr"/>
                <a:r>
                  <a:rPr lang="fr-FR" sz="25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grpSp>
      </p:grpSp>
    </p:spTree>
    <p:extLst>
      <p:ext uri="{BB962C8B-B14F-4D97-AF65-F5344CB8AC3E}">
        <p14:creationId xmlns:p14="http://schemas.microsoft.com/office/powerpoint/2010/main" val="3156678478"/>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5805</TotalTime>
  <Words>5401</Words>
  <Application>Microsoft Office PowerPoint</Application>
  <PresentationFormat>Widescreen</PresentationFormat>
  <Paragraphs>521</Paragraphs>
  <Slides>48</Slides>
  <Notes>48</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Arial</vt:lpstr>
      <vt:lpstr>Berkshire Swash</vt:lpstr>
      <vt:lpstr>Calibri</vt:lpstr>
      <vt:lpstr>Calibri Light</vt:lpstr>
      <vt:lpstr>Consolas</vt:lpstr>
      <vt:lpstr>gg sans</vt:lpstr>
      <vt:lpstr>Open Sans</vt:lpstr>
      <vt:lpstr>Wingdings</vt:lpstr>
      <vt:lpstr>Thème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Stéphane Itschner</dc:creator>
  <cp:lastModifiedBy>SCHWENDER Thomas</cp:lastModifiedBy>
  <cp:revision>321</cp:revision>
  <dcterms:created xsi:type="dcterms:W3CDTF">2023-01-26T08:16:31Z</dcterms:created>
  <dcterms:modified xsi:type="dcterms:W3CDTF">2023-04-12T03:25:33Z</dcterms:modified>
</cp:coreProperties>
</file>

<file path=docProps/thumbnail.jpeg>
</file>